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84" r:id="rId21"/>
    <p:sldId id="276" r:id="rId22"/>
    <p:sldId id="277" r:id="rId23"/>
    <p:sldId id="286" r:id="rId24"/>
    <p:sldId id="278" r:id="rId25"/>
    <p:sldId id="287" r:id="rId26"/>
    <p:sldId id="279" r:id="rId27"/>
    <p:sldId id="288" r:id="rId28"/>
    <p:sldId id="280" r:id="rId29"/>
    <p:sldId id="289" r:id="rId30"/>
    <p:sldId id="281" r:id="rId31"/>
    <p:sldId id="290" r:id="rId32"/>
    <p:sldId id="282" r:id="rId33"/>
    <p:sldId id="291" r:id="rId34"/>
    <p:sldId id="292" r:id="rId35"/>
    <p:sldId id="306" r:id="rId36"/>
    <p:sldId id="295" r:id="rId37"/>
    <p:sldId id="296" r:id="rId38"/>
    <p:sldId id="297" r:id="rId39"/>
    <p:sldId id="298" r:id="rId40"/>
    <p:sldId id="299" r:id="rId41"/>
    <p:sldId id="309" r:id="rId42"/>
    <p:sldId id="315" r:id="rId43"/>
    <p:sldId id="310" r:id="rId44"/>
    <p:sldId id="311" r:id="rId45"/>
    <p:sldId id="312" r:id="rId46"/>
    <p:sldId id="313" r:id="rId47"/>
    <p:sldId id="317" r:id="rId48"/>
    <p:sldId id="319" r:id="rId49"/>
    <p:sldId id="327" r:id="rId50"/>
    <p:sldId id="328" r:id="rId51"/>
    <p:sldId id="320" r:id="rId52"/>
    <p:sldId id="321" r:id="rId53"/>
    <p:sldId id="329" r:id="rId54"/>
    <p:sldId id="326" r:id="rId55"/>
    <p:sldId id="324" r:id="rId56"/>
    <p:sldId id="325" r:id="rId57"/>
    <p:sldId id="305" r:id="rId58"/>
  </p:sldIdLst>
  <p:sldSz cx="9144000" cy="5143500" type="screen16x9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8000"/>
    <a:srgbClr val="FFFFFF"/>
    <a:srgbClr val="99CC00"/>
    <a:srgbClr val="339933"/>
    <a:srgbClr val="FFFF99"/>
    <a:srgbClr val="CC0066"/>
    <a:srgbClr val="FF3300"/>
    <a:srgbClr val="FFCC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942" y="90"/>
      </p:cViewPr>
      <p:guideLst>
        <p:guide orient="horz" pos="1620"/>
        <p:guide pos="288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729A3-C079-4C3F-B00E-9A91879325AF}" type="datetimeFigureOut">
              <a:rPr lang="th-TH" smtClean="0"/>
              <a:pPr/>
              <a:t>21/12/63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2BC50-4355-4DD8-803C-B37BE38A9FD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2391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2BC50-4355-4DD8-803C-B37BE38A9FDF}" type="slidenum">
              <a:rPr lang="th-TH" smtClean="0"/>
              <a:pPr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1735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2BC50-4355-4DD8-803C-B37BE38A9FDF}" type="slidenum">
              <a:rPr lang="th-TH" smtClean="0"/>
              <a:pPr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1472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2BC50-4355-4DD8-803C-B37BE38A9FDF}" type="slidenum">
              <a:rPr lang="th-TH" smtClean="0"/>
              <a:pPr/>
              <a:t>39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571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2BC50-4355-4DD8-803C-B37BE38A9FDF}" type="slidenum">
              <a:rPr lang="th-TH" smtClean="0"/>
              <a:pPr/>
              <a:t>45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6297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BB313-148E-42AC-8CA1-3DAA81678085}" type="datetimeFigureOut">
              <a:rPr lang="th-TH" smtClean="0"/>
              <a:pPr/>
              <a:t>21/12/63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A1E40-A647-4DDC-A6B6-F0A630DF191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891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BB313-148E-42AC-8CA1-3DAA81678085}" type="datetimeFigureOut">
              <a:rPr lang="th-TH" smtClean="0"/>
              <a:pPr/>
              <a:t>21/12/63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A1E40-A647-4DDC-A6B6-F0A630DF191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2379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BB313-148E-42AC-8CA1-3DAA81678085}" type="datetimeFigureOut">
              <a:rPr lang="th-TH" smtClean="0"/>
              <a:pPr/>
              <a:t>21/12/63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A1E40-A647-4DDC-A6B6-F0A630DF191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9811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BB313-148E-42AC-8CA1-3DAA81678085}" type="datetimeFigureOut">
              <a:rPr lang="th-TH" smtClean="0"/>
              <a:pPr/>
              <a:t>21/12/63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A1E40-A647-4DDC-A6B6-F0A630DF191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7370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BB313-148E-42AC-8CA1-3DAA81678085}" type="datetimeFigureOut">
              <a:rPr lang="th-TH" smtClean="0"/>
              <a:pPr/>
              <a:t>21/12/63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A1E40-A647-4DDC-A6B6-F0A630DF191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838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BB313-148E-42AC-8CA1-3DAA81678085}" type="datetimeFigureOut">
              <a:rPr lang="th-TH" smtClean="0"/>
              <a:pPr/>
              <a:t>21/12/63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A1E40-A647-4DDC-A6B6-F0A630DF191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7286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BB313-148E-42AC-8CA1-3DAA81678085}" type="datetimeFigureOut">
              <a:rPr lang="th-TH" smtClean="0"/>
              <a:pPr/>
              <a:t>21/12/63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A1E40-A647-4DDC-A6B6-F0A630DF191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2516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BB313-148E-42AC-8CA1-3DAA81678085}" type="datetimeFigureOut">
              <a:rPr lang="th-TH" smtClean="0"/>
              <a:pPr/>
              <a:t>21/12/63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A1E40-A647-4DDC-A6B6-F0A630DF191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7935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BB313-148E-42AC-8CA1-3DAA81678085}" type="datetimeFigureOut">
              <a:rPr lang="th-TH" smtClean="0"/>
              <a:pPr/>
              <a:t>21/12/63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A1E40-A647-4DDC-A6B6-F0A630DF191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8379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BB313-148E-42AC-8CA1-3DAA81678085}" type="datetimeFigureOut">
              <a:rPr lang="th-TH" smtClean="0"/>
              <a:pPr/>
              <a:t>21/12/63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A1E40-A647-4DDC-A6B6-F0A630DF191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8233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BB313-148E-42AC-8CA1-3DAA81678085}" type="datetimeFigureOut">
              <a:rPr lang="th-TH" smtClean="0"/>
              <a:pPr/>
              <a:t>21/12/63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A1E40-A647-4DDC-A6B6-F0A630DF191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5549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BB313-148E-42AC-8CA1-3DAA81678085}" type="datetimeFigureOut">
              <a:rPr lang="th-TH" smtClean="0"/>
              <a:pPr/>
              <a:t>21/12/63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A1E40-A647-4DDC-A6B6-F0A630DF191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8592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6.png"/><Relationship Id="rId3" Type="http://schemas.microsoft.com/office/2007/relationships/hdphoto" Target="../media/hdphoto4.wdp"/><Relationship Id="rId7" Type="http://schemas.openxmlformats.org/officeDocument/2006/relationships/image" Target="../media/image32.png"/><Relationship Id="rId12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microsoft.com/office/2007/relationships/hdphoto" Target="../media/hdphoto8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microsoft.com/office/2007/relationships/hdphoto" Target="../media/hdphoto12.wdp"/><Relationship Id="rId7" Type="http://schemas.microsoft.com/office/2007/relationships/hdphoto" Target="../media/hdphoto13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10" Type="http://schemas.openxmlformats.org/officeDocument/2006/relationships/image" Target="../media/image62.jpeg"/><Relationship Id="rId4" Type="http://schemas.openxmlformats.org/officeDocument/2006/relationships/image" Target="../media/image57.png"/><Relationship Id="rId9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5.jpeg"/><Relationship Id="rId7" Type="http://schemas.microsoft.com/office/2007/relationships/hdphoto" Target="../media/hdphoto14.wdp"/><Relationship Id="rId12" Type="http://schemas.openxmlformats.org/officeDocument/2006/relationships/image" Target="../media/image71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jpeg"/><Relationship Id="rId10" Type="http://schemas.openxmlformats.org/officeDocument/2006/relationships/image" Target="../media/image69.jpeg"/><Relationship Id="rId4" Type="http://schemas.openxmlformats.org/officeDocument/2006/relationships/image" Target="../media/image64.jpeg"/><Relationship Id="rId9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microsoft.com/office/2007/relationships/hdphoto" Target="../media/hdphoto15.wdp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jpe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76064" y="1059582"/>
            <a:ext cx="7812360" cy="1102519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th-TH" sz="6600" b="1" spc="50" dirty="0" smtClean="0">
                <a:ln w="11430"/>
                <a:solidFill>
                  <a:srgbClr val="003300"/>
                </a:solidFill>
                <a:effectLst>
                  <a:glow rad="228600">
                    <a:srgbClr val="FFFF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ระบบส่งเสริมการเกษตร</a:t>
            </a:r>
            <a:br>
              <a:rPr lang="th-TH" sz="6600" b="1" spc="50" dirty="0" smtClean="0">
                <a:ln w="11430"/>
                <a:solidFill>
                  <a:srgbClr val="003300"/>
                </a:solidFill>
                <a:effectLst>
                  <a:glow rad="228600">
                    <a:srgbClr val="FFFF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6600" b="1" spc="50" dirty="0" smtClean="0">
                <a:ln w="11430"/>
                <a:solidFill>
                  <a:srgbClr val="003300"/>
                </a:solidFill>
                <a:effectLst>
                  <a:glow rad="228600">
                    <a:srgbClr val="FFFFFF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ของประเทศไทย</a:t>
            </a:r>
            <a:endParaRPr lang="th-TH" sz="6600" b="1" spc="50" dirty="0">
              <a:ln w="11430"/>
              <a:solidFill>
                <a:srgbClr val="003300"/>
              </a:solidFill>
              <a:effectLst>
                <a:glow rad="228600">
                  <a:srgbClr val="FFFFFF"/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683568" y="3723878"/>
            <a:ext cx="6480720" cy="1169268"/>
          </a:xfrm>
          <a:noFill/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>
              <a:spcBef>
                <a:spcPts val="0"/>
              </a:spcBef>
            </a:pP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โดย   </a:t>
            </a:r>
            <a: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อาชว์</a:t>
            </a:r>
            <a: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ชัยชาญ  เลี้ยงประยูร</a:t>
            </a:r>
          </a:p>
          <a:p>
            <a:pPr algn="l">
              <a:spcBef>
                <a:spcPts val="0"/>
              </a:spcBef>
            </a:pP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รองอธิบดีกรมส่งเสริมการเกษตร ด้านถ่ายทอดเทคโนโลยี</a:t>
            </a:r>
          </a:p>
        </p:txBody>
      </p:sp>
    </p:spTree>
    <p:extLst>
      <p:ext uri="{BB962C8B-B14F-4D97-AF65-F5344CB8AC3E}">
        <p14:creationId xmlns:p14="http://schemas.microsoft.com/office/powerpoint/2010/main" val="52722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195486"/>
            <a:ext cx="8928991" cy="857250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th-TH" sz="3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พัฒนาการระบบส่งเสริมการเกษตรของประเทศไทย (2510-2519)</a:t>
            </a:r>
            <a:endParaRPr lang="th-TH" sz="38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" name="AutoShape 4" descr="เขื่อนลำปาว ปรับลดส่งน้ำเพื่อการเกษตร วอนใช้น้ำอย่างประหยัด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8194" name="Picture 2" descr="E:\อออออออ\ภาพ\Untitl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6" t="8814" r="26175" b="56089"/>
          <a:stretch/>
        </p:blipFill>
        <p:spPr bwMode="auto">
          <a:xfrm>
            <a:off x="177113" y="1131590"/>
            <a:ext cx="2893549" cy="18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อออออออ\ภาพ\Untitle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16827" r="67787" b="56346"/>
          <a:stretch/>
        </p:blipFill>
        <p:spPr bwMode="auto">
          <a:xfrm>
            <a:off x="6035590" y="1128677"/>
            <a:ext cx="2943412" cy="185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อออออออ\ภาพ\Untitle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" t="46122" r="68161" b="27855"/>
          <a:stretch/>
        </p:blipFill>
        <p:spPr bwMode="auto">
          <a:xfrm>
            <a:off x="3016291" y="1144239"/>
            <a:ext cx="3057388" cy="184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3075806"/>
            <a:ext cx="879949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400" dirty="0">
                <a:latin typeface="TH SarabunPSK" pitchFamily="34" charset="-34"/>
                <a:cs typeface="TH SarabunPSK" pitchFamily="34" charset="-34"/>
                <a:sym typeface="Wingdings 2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  <a:sym typeface="Wingdings 2"/>
              </a:rPr>
              <a:t>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  <a:sym typeface="Wingdings 2"/>
              </a:rPr>
              <a:t> </a:t>
            </a:r>
            <a:r>
              <a:rPr lang="th-TH" sz="4800" b="1" dirty="0" smtClean="0">
                <a:latin typeface="TH SarabunPSK" pitchFamily="34" charset="-34"/>
                <a:cs typeface="TH SarabunPSK" pitchFamily="34" charset="-34"/>
              </a:rPr>
              <a:t>ธนาคารโลกประเมินผลสำเร็จ</a:t>
            </a:r>
            <a:r>
              <a:rPr lang="th-TH" sz="4800" b="1" dirty="0" smtClean="0">
                <a:latin typeface="TH SarabunPSK" pitchFamily="34" charset="-34"/>
                <a:cs typeface="TH SarabunPSK" pitchFamily="34" charset="-34"/>
                <a:sym typeface="Wingdings 2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  <a:sym typeface="Wingdings 2"/>
              </a:rPr>
              <a:t></a:t>
            </a:r>
            <a:r>
              <a:rPr lang="th-TH" sz="4400" dirty="0" smtClean="0">
                <a:latin typeface="TH SarabunPSK" pitchFamily="34" charset="-34"/>
                <a:cs typeface="TH SarabunPSK" pitchFamily="34" charset="-34"/>
                <a:sym typeface="Wingdings 2"/>
              </a:rPr>
              <a:t> </a:t>
            </a:r>
            <a:r>
              <a:rPr lang="th-TH" sz="4800" b="1" dirty="0" smtClean="0">
                <a:latin typeface="TH SarabunPSK" pitchFamily="34" charset="-34"/>
                <a:cs typeface="TH SarabunPSK" pitchFamily="34" charset="-34"/>
                <a:sym typeface="Wingdings 2"/>
              </a:rPr>
              <a:t>ขยายผล </a:t>
            </a:r>
            <a:r>
              <a:rPr lang="th-TH" sz="2000" dirty="0">
                <a:latin typeface="TH SarabunPSK" pitchFamily="34" charset="-34"/>
                <a:cs typeface="TH SarabunPSK" pitchFamily="34" charset="-34"/>
                <a:sym typeface="Wingdings 2"/>
              </a:rPr>
              <a:t>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" y="3938292"/>
            <a:ext cx="8754230" cy="769441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  <a:sym typeface="Wingdings 2"/>
              </a:rPr>
              <a:t> </a:t>
            </a:r>
            <a:r>
              <a:rPr lang="th-TH" sz="4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  <a:sym typeface="Wingdings 2"/>
              </a:rPr>
              <a:t>- ความรู้สมัยใหม่ถึงตัวเกษตรกร  - ผลผลิตเพิ่มขึ้น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0137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195486"/>
            <a:ext cx="8928991" cy="857250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th-TH" sz="3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โครงการปรับปรุงระบบส่งเสริมการเกษตร ระยะที่ 1  (2520-2523)</a:t>
            </a:r>
            <a:endParaRPr lang="th-TH" sz="38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ตัวแทนเนื้อหา 2"/>
          <p:cNvSpPr txBox="1">
            <a:spLocks/>
          </p:cNvSpPr>
          <p:nvPr/>
        </p:nvSpPr>
        <p:spPr>
          <a:xfrm>
            <a:off x="190500" y="1203598"/>
            <a:ext cx="8773988" cy="3744416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400" b="1" dirty="0" smtClean="0">
                <a:latin typeface="TH SarabunPSK" pitchFamily="34" charset="-34"/>
                <a:cs typeface="TH SarabunPSK" pitchFamily="34" charset="-34"/>
              </a:rPr>
              <a:t>กรมฯ มี 3 ฝ่าย (บริหาร/วิชาการ/ส่งเสริม)</a:t>
            </a:r>
          </a:p>
          <a:p>
            <a:r>
              <a:rPr lang="th-TH" sz="3400" b="1" spc="-100" dirty="0" smtClean="0">
                <a:latin typeface="TH SarabunPSK" pitchFamily="34" charset="-34"/>
                <a:cs typeface="TH SarabunPSK" pitchFamily="34" charset="-34"/>
              </a:rPr>
              <a:t>สำนักงานส่งเสริมการเกษตรภาค เป็นศูนย์ฝึกอบรมเจ้าหน้าที่</a:t>
            </a:r>
          </a:p>
          <a:p>
            <a:r>
              <a:rPr lang="th-TH" sz="3400" b="1" spc="-100" dirty="0" smtClean="0">
                <a:latin typeface="TH SarabunPSK" pitchFamily="34" charset="-34"/>
                <a:cs typeface="TH SarabunPSK" pitchFamily="34" charset="-34"/>
              </a:rPr>
              <a:t>ขยายอัตรากำลัง เจ้าหน้าที่ 1 คน / 1,500 ครัวเรือน</a:t>
            </a:r>
          </a:p>
          <a:p>
            <a:r>
              <a:rPr lang="th-TH" sz="3400" b="1" spc="-100" dirty="0" smtClean="0">
                <a:latin typeface="TH SarabunPSK" pitchFamily="34" charset="-34"/>
                <a:cs typeface="TH SarabunPSK" pitchFamily="34" charset="-34"/>
              </a:rPr>
              <a:t>จังหวัดที่อยู่ในระยะนี้ 33 จังหวัด (ขยายเพิ่มระยะ 4 ปี)</a:t>
            </a:r>
          </a:p>
          <a:p>
            <a:r>
              <a:rPr lang="th-TH" sz="3400" b="1" spc="-100" dirty="0" smtClean="0">
                <a:latin typeface="TH SarabunPSK" pitchFamily="34" charset="-34"/>
                <a:cs typeface="TH SarabunPSK" pitchFamily="34" charset="-34"/>
              </a:rPr>
              <a:t>มีงบประมาณจากรัฐบาล (เงินงบประมาณ) และใช้เงินกู้ (1,190 ล้านบาท)</a:t>
            </a:r>
          </a:p>
          <a:p>
            <a:r>
              <a:rPr lang="th-TH" sz="3400" b="1" spc="-100" dirty="0" smtClean="0">
                <a:latin typeface="TH SarabunPSK" pitchFamily="34" charset="-34"/>
                <a:cs typeface="TH SarabunPSK" pitchFamily="34" charset="-34"/>
              </a:rPr>
              <a:t>พัฒนาคน (เรียนต่อ/ศึกษาดูงาน)</a:t>
            </a:r>
            <a:endParaRPr lang="th-TH" sz="3400" b="1" spc="-1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AutoShape 4" descr="เขื่อนลำปาว ปรับลดส่งน้ำเพื่อการเกษตร วอนใช้น้ำอย่างประหยัด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2587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274340"/>
            <a:ext cx="8928991" cy="857250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th-TH" sz="3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โครงการปรับปรุงระบบส่งเสริมการเกษตร ระยะที่ 1  (2520-2523)</a:t>
            </a:r>
            <a:endParaRPr lang="th-TH" sz="38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" name="AutoShape 4" descr="เขื่อนลำปาว ปรับลดส่งน้ำเพื่อการเกษตร วอนใช้น้ำอย่างประหยัด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9218" name="Picture 2" descr="E:\อออออออ\ภาพ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30935" r="60888" b="43329"/>
          <a:stretch/>
        </p:blipFill>
        <p:spPr bwMode="auto">
          <a:xfrm>
            <a:off x="129629" y="1255017"/>
            <a:ext cx="4472355" cy="282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อออออออ\ภาพ\4204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12698" r="5446"/>
          <a:stretch/>
        </p:blipFill>
        <p:spPr bwMode="auto">
          <a:xfrm>
            <a:off x="4644008" y="1255017"/>
            <a:ext cx="4314826" cy="282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91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274340"/>
            <a:ext cx="8928991" cy="857250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th-TH" sz="3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โครงการปรับปรุงระบบส่งเสริมการเกษตร ระยะที่ 1  (2520-2523)</a:t>
            </a:r>
            <a:endParaRPr lang="th-TH" sz="38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" name="AutoShape 4" descr="เขื่อนลำปาว ปรับลดส่งน้ำเพื่อการเกษตร วอนใช้น้ำอย่างประหยัด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243" name="Picture 3" descr="E:\อออออออ\ภาพ\img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3598"/>
            <a:ext cx="4352925" cy="31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57"/>
          <a:stretch/>
        </p:blipFill>
        <p:spPr bwMode="auto">
          <a:xfrm>
            <a:off x="4571999" y="1203598"/>
            <a:ext cx="4445001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28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274340"/>
            <a:ext cx="8928991" cy="857250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th-TH" sz="3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โครงการปรับปรุงระบบส่งเสริมการเกษตร ระยะที่ 1  (2520-2523)</a:t>
            </a:r>
            <a:endParaRPr lang="th-TH" sz="38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" name="AutoShape 4" descr="เขื่อนลำปาว ปรับลดส่งน้ำเพื่อการเกษตร วอนใช้น้ำอย่างประหยัด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1267" name="Picture 3" descr="E:\อออออออ\ภาพ\1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05" y="1319758"/>
            <a:ext cx="437991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อออออออ\ภาพ\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1" t="76034" r="4577" b="9382"/>
          <a:stretch/>
        </p:blipFill>
        <p:spPr bwMode="auto">
          <a:xfrm>
            <a:off x="4880017" y="1319758"/>
            <a:ext cx="372443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80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274340"/>
            <a:ext cx="8928991" cy="857250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th-TH" sz="3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โครงการปรับปรุงระบบส่งเสริมการเกษตร ระยะที่ 1  (2520-2523)</a:t>
            </a:r>
            <a:endParaRPr lang="th-TH" sz="38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" name="AutoShape 4" descr="เขื่อนลำปาว ปรับลดส่งน้ำเพื่อการเกษตร วอนใช้น้ำอย่างประหยัด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2290" name="Picture 2" descr="E:\อออออออ\ภาพ\4204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6" t="16611" r="8258" b="19688"/>
          <a:stretch/>
        </p:blipFill>
        <p:spPr bwMode="auto">
          <a:xfrm>
            <a:off x="155352" y="1167904"/>
            <a:ext cx="4560664" cy="296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อออออออ\ภาพ\18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751" y="1167904"/>
            <a:ext cx="4232647" cy="296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5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195486"/>
            <a:ext cx="8928991" cy="857250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th-TH" sz="3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โครงการปรับปรุงระบบส่งเสริมการเกษตร ระยะที่ 2  (2523-2525)</a:t>
            </a:r>
            <a:endParaRPr lang="th-TH" sz="38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ตัวแทนเนื้อหา 2"/>
          <p:cNvSpPr txBox="1">
            <a:spLocks/>
          </p:cNvSpPr>
          <p:nvPr/>
        </p:nvSpPr>
        <p:spPr>
          <a:xfrm>
            <a:off x="190500" y="1203598"/>
            <a:ext cx="8773988" cy="3744416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400" b="1" dirty="0" smtClean="0">
                <a:latin typeface="TH SarabunPSK" pitchFamily="34" charset="-34"/>
                <a:cs typeface="TH SarabunPSK" pitchFamily="34" charset="-34"/>
              </a:rPr>
              <a:t>ครม.มีมติเห็นชอบโครงการปรับปรุงระบบส่งเสริมการเกษตรระยะที่ 2 เมื่อ 12 มิถุนายน 2522 เริ่มดำเนินงาน 2523-2527 และขยายต่อ</a:t>
            </a:r>
            <a:br>
              <a:rPr lang="th-TH" sz="34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400" b="1" dirty="0" smtClean="0">
                <a:latin typeface="TH SarabunPSK" pitchFamily="34" charset="-34"/>
                <a:cs typeface="TH SarabunPSK" pitchFamily="34" charset="-34"/>
              </a:rPr>
              <a:t>ถึงปี2529</a:t>
            </a:r>
          </a:p>
          <a:p>
            <a:r>
              <a:rPr lang="th-TH" sz="3400" b="1" spc="-100" dirty="0" smtClean="0">
                <a:latin typeface="TH SarabunPSK" pitchFamily="34" charset="-34"/>
                <a:cs typeface="TH SarabunPSK" pitchFamily="34" charset="-34"/>
              </a:rPr>
              <a:t>ดำเนินการครบทุกจังหวัด</a:t>
            </a:r>
          </a:p>
          <a:p>
            <a:r>
              <a:rPr lang="th-TH" sz="3400" b="1" spc="-100" dirty="0" smtClean="0">
                <a:latin typeface="TH SarabunPSK" pitchFamily="34" charset="-34"/>
                <a:cs typeface="TH SarabunPSK" pitchFamily="34" charset="-34"/>
              </a:rPr>
              <a:t>อัตรากำลัง เจ้าหน้าที่ 1 คน / 1,000 ครัวเรือน</a:t>
            </a:r>
          </a:p>
          <a:p>
            <a:r>
              <a:rPr lang="th-TH" sz="3400" b="1" spc="-100" dirty="0" smtClean="0">
                <a:latin typeface="TH SarabunPSK" pitchFamily="34" charset="-34"/>
                <a:cs typeface="TH SarabunPSK" pitchFamily="34" charset="-34"/>
              </a:rPr>
              <a:t>กำเนิดเกษตรกรผู้นำ (</a:t>
            </a:r>
            <a:r>
              <a:rPr lang="en-US" sz="3400" b="1" spc="-100" dirty="0" smtClean="0">
                <a:latin typeface="TH SarabunPSK" pitchFamily="34" charset="-34"/>
                <a:cs typeface="TH SarabunPSK" pitchFamily="34" charset="-34"/>
              </a:rPr>
              <a:t>COF :</a:t>
            </a:r>
            <a:r>
              <a:rPr lang="th-TH" sz="3400" b="1" spc="-1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400" b="1" spc="-100" dirty="0" smtClean="0">
                <a:latin typeface="TH SarabunPSK" pitchFamily="34" charset="-34"/>
                <a:cs typeface="TH SarabunPSK" pitchFamily="34" charset="-34"/>
              </a:rPr>
              <a:t>Contact Farmer)</a:t>
            </a:r>
            <a:endParaRPr lang="th-TH" sz="3400" b="1" spc="-1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AutoShape 4" descr="เขื่อนลำปาว ปรับลดส่งน้ำเพื่อการเกษตร วอนใช้น้ำอย่างประหยัด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798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99641"/>
            <a:ext cx="8928991" cy="857250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th-TH" sz="3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โครงการปรับปรุงระบบส่งเสริมการเกษตร ระยะที่ 2  (2523-2525)</a:t>
            </a:r>
            <a:endParaRPr lang="th-TH" sz="38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" name="AutoShape 4" descr="เขื่อนลำปาว ปรับลดส่งน้ำเพื่อการเกษตร วอนใช้น้ำอย่างประหยัด"/>
          <p:cNvSpPr>
            <a:spLocks noChangeAspect="1" noChangeArrowheads="1"/>
          </p:cNvSpPr>
          <p:nvPr/>
        </p:nvSpPr>
        <p:spPr bwMode="auto">
          <a:xfrm>
            <a:off x="190500" y="-30857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107504" y="879029"/>
            <a:ext cx="892899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ฝึกอบรม (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Training)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ตัวแทนเนื้อหา 2"/>
          <p:cNvSpPr txBox="1">
            <a:spLocks/>
          </p:cNvSpPr>
          <p:nvPr/>
        </p:nvSpPr>
        <p:spPr>
          <a:xfrm>
            <a:off x="107504" y="1586915"/>
            <a:ext cx="3888432" cy="3460740"/>
          </a:xfrm>
          <a:prstGeom prst="rect">
            <a:avLst/>
          </a:prstGeom>
          <a:solidFill>
            <a:srgbClr val="FFFFFF"/>
          </a:solidFill>
          <a:ln w="12700">
            <a:noFill/>
            <a:prstDash val="lg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h-TH" sz="1800" dirty="0" smtClean="0">
                <a:solidFill>
                  <a:srgbClr val="CC0066"/>
                </a:solidFill>
                <a:latin typeface="TH SarabunPSK" pitchFamily="34" charset="-34"/>
                <a:cs typeface="TH SarabunPSK" pitchFamily="34" charset="-34"/>
                <a:sym typeface="Wingdings 2"/>
              </a:rPr>
              <a:t></a:t>
            </a:r>
            <a:r>
              <a:rPr lang="th-TH" sz="1600" dirty="0" smtClean="0">
                <a:solidFill>
                  <a:srgbClr val="CC0066"/>
                </a:solidFill>
                <a:latin typeface="TH SarabunPSK" pitchFamily="34" charset="-34"/>
                <a:cs typeface="TH SarabunPSK" pitchFamily="34" charset="-34"/>
                <a:sym typeface="Wingdings 2"/>
              </a:rPr>
              <a:t> </a:t>
            </a:r>
            <a:r>
              <a:rPr lang="th-TH" b="1" spc="-100" dirty="0" smtClean="0">
                <a:solidFill>
                  <a:srgbClr val="CC0066"/>
                </a:solidFill>
                <a:latin typeface="TH SarabunPSK" pitchFamily="34" charset="-34"/>
                <a:cs typeface="TH SarabunPSK" pitchFamily="34" charset="-34"/>
              </a:rPr>
              <a:t>อบรม 3 หลักสูตร</a:t>
            </a:r>
          </a:p>
          <a:p>
            <a:pPr marL="355600" indent="-266700">
              <a:buFont typeface="+mj-lt"/>
              <a:buAutoNum type="arabicParenR"/>
            </a:pPr>
            <a:r>
              <a:rPr lang="th-TH" sz="2800" b="1" spc="-100" dirty="0" smtClean="0">
                <a:latin typeface="TH SarabunPSK" pitchFamily="34" charset="-34"/>
                <a:cs typeface="TH SarabunPSK" pitchFamily="34" charset="-34"/>
              </a:rPr>
              <a:t>หลักสูตรหลัก(ส่งเสริม/วิชาการเกษตร จัดการไร่นา ประมง ปศุสัตว์)</a:t>
            </a:r>
          </a:p>
          <a:p>
            <a:pPr marL="355600" indent="-266700">
              <a:buFont typeface="+mj-lt"/>
              <a:buAutoNum type="arabicParenR"/>
            </a:pPr>
            <a:r>
              <a:rPr lang="th-TH" sz="2800" b="1" spc="-100" dirty="0" smtClean="0">
                <a:latin typeface="TH SarabunPSK" pitchFamily="34" charset="-34"/>
                <a:cs typeface="TH SarabunPSK" pitchFamily="34" charset="-34"/>
              </a:rPr>
              <a:t>ฟื้นฟู ครบ 1 ปี</a:t>
            </a:r>
          </a:p>
          <a:p>
            <a:pPr marL="355600" indent="-266700">
              <a:buFont typeface="+mj-lt"/>
              <a:buAutoNum type="arabicParenR"/>
            </a:pPr>
            <a:r>
              <a:rPr lang="th-TH" sz="2800" b="1" spc="-100" dirty="0" smtClean="0">
                <a:latin typeface="TH SarabunPSK" pitchFamily="34" charset="-34"/>
                <a:cs typeface="TH SarabunPSK" pitchFamily="34" charset="-34"/>
              </a:rPr>
              <a:t>รายปักษ์ ทำทุก 2 สัปดาห์</a:t>
            </a:r>
            <a:endParaRPr lang="th-TH" sz="2800" b="1" spc="-1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ตัวแทนเนื้อหา 2"/>
          <p:cNvSpPr txBox="1">
            <a:spLocks/>
          </p:cNvSpPr>
          <p:nvPr/>
        </p:nvSpPr>
        <p:spPr>
          <a:xfrm>
            <a:off x="3995936" y="1594917"/>
            <a:ext cx="5040560" cy="3452738"/>
          </a:xfrm>
          <a:prstGeom prst="rect">
            <a:avLst/>
          </a:prstGeom>
          <a:solidFill>
            <a:srgbClr val="FFFFFF"/>
          </a:solidFill>
          <a:ln w="12700">
            <a:noFill/>
            <a:prstDash val="lg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h-TH" sz="1800" dirty="0" smtClean="0">
                <a:solidFill>
                  <a:srgbClr val="CC0066"/>
                </a:solidFill>
                <a:latin typeface="TH SarabunPSK" pitchFamily="34" charset="-34"/>
                <a:cs typeface="TH SarabunPSK" pitchFamily="34" charset="-34"/>
                <a:sym typeface="Wingdings 2"/>
              </a:rPr>
              <a:t></a:t>
            </a:r>
            <a:r>
              <a:rPr lang="th-TH" sz="1600" dirty="0" smtClean="0">
                <a:solidFill>
                  <a:srgbClr val="CC0066"/>
                </a:solidFill>
                <a:latin typeface="TH SarabunPSK" pitchFamily="34" charset="-34"/>
                <a:cs typeface="TH SarabunPSK" pitchFamily="34" charset="-34"/>
                <a:sym typeface="Wingdings 2"/>
              </a:rPr>
              <a:t> </a:t>
            </a:r>
            <a:r>
              <a:rPr lang="th-TH" b="1" spc="-100" dirty="0" smtClean="0">
                <a:solidFill>
                  <a:srgbClr val="CC0066"/>
                </a:solidFill>
                <a:latin typeface="TH SarabunPSK" pitchFamily="34" charset="-34"/>
                <a:cs typeface="TH SarabunPSK" pitchFamily="34" charset="-34"/>
                <a:sym typeface="Wingdings 2"/>
              </a:rPr>
              <a:t>อบรมสัมมนาต่อเนื่อง</a:t>
            </a:r>
            <a:endParaRPr lang="th-TH" b="1" spc="-100" dirty="0" smtClean="0">
              <a:solidFill>
                <a:srgbClr val="CC0066"/>
              </a:solidFill>
              <a:latin typeface="TH SarabunPSK" pitchFamily="34" charset="-34"/>
              <a:cs typeface="TH SarabunPSK" pitchFamily="34" charset="-34"/>
            </a:endParaRPr>
          </a:p>
          <a:p>
            <a:pPr marL="266700" indent="-177800">
              <a:spcBef>
                <a:spcPts val="0"/>
              </a:spcBef>
              <a:buSzPct val="50000"/>
              <a:buFont typeface="Wingdings" pitchFamily="2" charset="2"/>
              <a:buChar char="Ø"/>
            </a:pPr>
            <a:r>
              <a:rPr lang="th-TH" sz="2400" b="1" spc="-100" dirty="0" smtClean="0">
                <a:latin typeface="TH SarabunPSK" pitchFamily="34" charset="-34"/>
                <a:cs typeface="TH SarabunPSK" pitchFamily="34" charset="-34"/>
              </a:rPr>
              <a:t>สัมมนาประจำปี (</a:t>
            </a:r>
            <a:r>
              <a:rPr lang="en-US" sz="2400" b="1" spc="-100" dirty="0" smtClean="0">
                <a:latin typeface="TH SarabunPSK" pitchFamily="34" charset="-34"/>
                <a:cs typeface="TH SarabunPSK" pitchFamily="34" charset="-34"/>
              </a:rPr>
              <a:t>AW : Annual Workshop</a:t>
            </a:r>
            <a:r>
              <a:rPr lang="th-TH" sz="2400" b="1" spc="-100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marL="266700" indent="-177800">
              <a:buSzPct val="50000"/>
              <a:buFont typeface="Wingdings" pitchFamily="2" charset="2"/>
              <a:buChar char="Ø"/>
            </a:pPr>
            <a:r>
              <a:rPr lang="th-TH" sz="2400" b="1" spc="-100" dirty="0" smtClean="0">
                <a:latin typeface="TH SarabunPSK" pitchFamily="34" charset="-34"/>
                <a:cs typeface="TH SarabunPSK" pitchFamily="34" charset="-34"/>
              </a:rPr>
              <a:t>สัมมนาประจำเดือน (</a:t>
            </a:r>
            <a:r>
              <a:rPr lang="en-US" sz="2400" b="1" spc="-100" dirty="0" smtClean="0">
                <a:latin typeface="TH SarabunPSK" pitchFamily="34" charset="-34"/>
                <a:cs typeface="TH SarabunPSK" pitchFamily="34" charset="-34"/>
              </a:rPr>
              <a:t>Monthly Workshop)</a:t>
            </a:r>
          </a:p>
          <a:p>
            <a:pPr marL="266700" indent="-177800">
              <a:buSzPct val="50000"/>
              <a:buFont typeface="Wingdings" pitchFamily="2" charset="2"/>
              <a:buChar char="Ø"/>
            </a:pPr>
            <a:r>
              <a:rPr lang="th-TH" sz="2400" b="1" spc="-100" dirty="0" smtClean="0">
                <a:latin typeface="TH SarabunPSK" pitchFamily="34" charset="-34"/>
                <a:cs typeface="TH SarabunPSK" pitchFamily="34" charset="-34"/>
              </a:rPr>
              <a:t>อบรมเกษตรอำเภอประจำเดือน </a:t>
            </a:r>
            <a:r>
              <a:rPr lang="th-TH" sz="2400" b="1" spc="-100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spc="-100" dirty="0" smtClean="0">
                <a:latin typeface="TH SarabunPSK" pitchFamily="34" charset="-34"/>
                <a:cs typeface="TH SarabunPSK" pitchFamily="34" charset="-34"/>
              </a:rPr>
              <a:t>Monthly Training)</a:t>
            </a:r>
          </a:p>
          <a:p>
            <a:pPr marL="266700" indent="-177800">
              <a:buSzPct val="50000"/>
              <a:buFont typeface="Wingdings" pitchFamily="2" charset="2"/>
              <a:buChar char="Ø"/>
            </a:pPr>
            <a:r>
              <a:rPr lang="th-TH" sz="2400" b="1" spc="-100" dirty="0" smtClean="0">
                <a:latin typeface="TH SarabunPSK" pitchFamily="34" charset="-34"/>
                <a:cs typeface="TH SarabunPSK" pitchFamily="34" charset="-34"/>
              </a:rPr>
              <a:t>ฝึกอบรมรายปักษ์ </a:t>
            </a:r>
            <a:r>
              <a:rPr lang="en-US" sz="2400" b="1" spc="-100" dirty="0" smtClean="0">
                <a:latin typeface="TH SarabunPSK" pitchFamily="34" charset="-34"/>
                <a:cs typeface="TH SarabunPSK" pitchFamily="34" charset="-34"/>
              </a:rPr>
              <a:t>(FT :</a:t>
            </a:r>
            <a:r>
              <a:rPr lang="th-TH" sz="2400" b="1" spc="-1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spc="-100" dirty="0" smtClean="0">
                <a:latin typeface="TH SarabunPSK" pitchFamily="34" charset="-34"/>
                <a:cs typeface="TH SarabunPSK" pitchFamily="34" charset="-34"/>
              </a:rPr>
              <a:t>Fortnightly Training) </a:t>
            </a:r>
            <a:r>
              <a:rPr lang="th-TH" sz="2400" b="1" spc="-100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400" b="1" spc="-100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2400" b="1" spc="-100" dirty="0" smtClean="0">
                <a:latin typeface="TH SarabunPSK" pitchFamily="34" charset="-34"/>
                <a:cs typeface="TH SarabunPSK" pitchFamily="34" charset="-34"/>
              </a:rPr>
              <a:t>แล้วเปลี่ยนแยกอำเภอ เรียกว่า ประชุมรายปักษ์ </a:t>
            </a:r>
            <a:br>
              <a:rPr lang="th-TH" sz="2400" b="1" spc="-100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2400" b="1" spc="-100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spc="-100" dirty="0" smtClean="0">
                <a:latin typeface="TH SarabunPSK" pitchFamily="34" charset="-34"/>
                <a:cs typeface="TH SarabunPSK" pitchFamily="34" charset="-34"/>
              </a:rPr>
              <a:t>FM</a:t>
            </a:r>
            <a:r>
              <a:rPr lang="th-TH" sz="2400" b="1" spc="-1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spc="-100" dirty="0" smtClean="0"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2400" b="1" spc="-1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spc="-100" dirty="0" smtClean="0">
                <a:latin typeface="TH SarabunPSK" pitchFamily="34" charset="-34"/>
                <a:cs typeface="TH SarabunPSK" pitchFamily="34" charset="-34"/>
              </a:rPr>
              <a:t>Fortnightly</a:t>
            </a:r>
            <a:r>
              <a:rPr lang="th-TH" sz="2400" b="1" spc="-1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spc="-100" dirty="0" smtClean="0">
                <a:latin typeface="TH SarabunPSK" pitchFamily="34" charset="-34"/>
                <a:cs typeface="TH SarabunPSK" pitchFamily="34" charset="-34"/>
              </a:rPr>
              <a:t>Meeting)</a:t>
            </a:r>
          </a:p>
          <a:p>
            <a:pPr marL="266700" indent="-177800">
              <a:buSzPct val="50000"/>
              <a:buFont typeface="Wingdings" pitchFamily="2" charset="2"/>
              <a:buChar char="Ø"/>
            </a:pPr>
            <a:r>
              <a:rPr lang="th-TH" sz="2400" b="1" spc="-100" dirty="0" smtClean="0">
                <a:latin typeface="TH SarabunPSK" pitchFamily="34" charset="-34"/>
                <a:cs typeface="TH SarabunPSK" pitchFamily="34" charset="-34"/>
              </a:rPr>
              <a:t>สัมมนาทางวิชาการ (</a:t>
            </a:r>
            <a:r>
              <a:rPr lang="en-US" sz="2400" b="1" spc="-100" dirty="0" smtClean="0">
                <a:latin typeface="TH SarabunPSK" pitchFamily="34" charset="-34"/>
                <a:cs typeface="TH SarabunPSK" pitchFamily="34" charset="-34"/>
              </a:rPr>
              <a:t>TW :</a:t>
            </a:r>
            <a:r>
              <a:rPr lang="th-TH" sz="2400" b="1" spc="-1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spc="-100" dirty="0" smtClean="0">
                <a:latin typeface="TH SarabunPSK" pitchFamily="34" charset="-34"/>
                <a:cs typeface="TH SarabunPSK" pitchFamily="34" charset="-34"/>
              </a:rPr>
              <a:t>Technical Workshop)</a:t>
            </a:r>
            <a:endParaRPr lang="th-TH" sz="2400" b="1" spc="-100" dirty="0" smtClean="0">
              <a:latin typeface="TH SarabunPSK" pitchFamily="34" charset="-34"/>
              <a:cs typeface="TH SarabunPSK" pitchFamily="34" charset="-34"/>
            </a:endParaRPr>
          </a:p>
          <a:p>
            <a:pPr marL="266700" indent="-177800">
              <a:buSzPct val="50000"/>
              <a:buFont typeface="Wingdings" pitchFamily="2" charset="2"/>
              <a:buChar char="Ø"/>
            </a:pPr>
            <a:endParaRPr lang="en-US" sz="2400" b="1" spc="-100" dirty="0" smtClean="0">
              <a:latin typeface="TH SarabunPSK" pitchFamily="34" charset="-34"/>
              <a:cs typeface="TH SarabunPSK" pitchFamily="34" charset="-34"/>
            </a:endParaRPr>
          </a:p>
          <a:p>
            <a:pPr marL="266700" indent="-177800">
              <a:buSzPct val="50000"/>
              <a:buFont typeface="Wingdings" pitchFamily="2" charset="2"/>
              <a:buChar char="Ø"/>
            </a:pPr>
            <a:endParaRPr lang="th-TH" sz="2400" b="1" spc="-1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5388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195486"/>
            <a:ext cx="8928991" cy="857250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th-TH" sz="3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โครงการปรับปรุงระบบส่งเสริมการเกษตร ระยะที่ 2  (2523-2525)</a:t>
            </a:r>
            <a:endParaRPr lang="th-TH" sz="38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" name="AutoShape 4" descr="เขื่อนลำปาว ปรับลดส่งน้ำเพื่อการเกษตร วอนใช้น้ำอย่างประหยัด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grpSp>
        <p:nvGrpSpPr>
          <p:cNvPr id="3" name="กลุ่ม 2"/>
          <p:cNvGrpSpPr/>
          <p:nvPr/>
        </p:nvGrpSpPr>
        <p:grpSpPr>
          <a:xfrm>
            <a:off x="107504" y="1131590"/>
            <a:ext cx="4205809" cy="3810570"/>
            <a:chOff x="2411760" y="1131590"/>
            <a:chExt cx="4205809" cy="3810570"/>
          </a:xfrm>
        </p:grpSpPr>
        <p:sp>
          <p:nvSpPr>
            <p:cNvPr id="7" name="TextBox 6"/>
            <p:cNvSpPr txBox="1"/>
            <p:nvPr/>
          </p:nvSpPr>
          <p:spPr>
            <a:xfrm>
              <a:off x="2411760" y="1131590"/>
              <a:ext cx="4205809" cy="707886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dirty="0" smtClean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เยี่ยมเยียน (</a:t>
              </a:r>
              <a:r>
                <a:rPr lang="en-US" sz="4000" b="1" dirty="0" smtClean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Visit)</a:t>
              </a:r>
              <a:endParaRPr lang="th-TH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9" name="ตัวแทนเนื้อหา 2"/>
            <p:cNvSpPr txBox="1">
              <a:spLocks/>
            </p:cNvSpPr>
            <p:nvPr/>
          </p:nvSpPr>
          <p:spPr>
            <a:xfrm>
              <a:off x="2411760" y="1839476"/>
              <a:ext cx="4179664" cy="3102684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69020"/>
              </a:schemeClr>
            </a:solidFill>
            <a:ln w="12700">
              <a:solidFill>
                <a:srgbClr val="008000"/>
              </a:solidFill>
              <a:prstDash val="lgDash"/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400" indent="-266700"/>
              <a:r>
                <a:rPr lang="th-TH" b="1" spc="-100" dirty="0" smtClean="0">
                  <a:latin typeface="TH SarabunPSK" pitchFamily="34" charset="-34"/>
                  <a:cs typeface="TH SarabunPSK" pitchFamily="34" charset="-34"/>
                </a:rPr>
                <a:t>ทำแผนเยี่ยม</a:t>
              </a:r>
            </a:p>
            <a:p>
              <a:pPr marL="533400" indent="-266700"/>
              <a:r>
                <a:rPr lang="th-TH" b="1" spc="-100" dirty="0" smtClean="0">
                  <a:latin typeface="TH SarabunPSK" pitchFamily="34" charset="-34"/>
                  <a:cs typeface="TH SarabunPSK" pitchFamily="34" charset="-34"/>
                </a:rPr>
                <a:t>ทำแปลงทดสอบพืชเศรษฐกิจ</a:t>
              </a:r>
            </a:p>
            <a:p>
              <a:pPr marL="533400" indent="-266700"/>
              <a:r>
                <a:rPr lang="th-TH" b="1" spc="-100" dirty="0" smtClean="0">
                  <a:latin typeface="TH SarabunPSK" pitchFamily="34" charset="-34"/>
                  <a:cs typeface="TH SarabunPSK" pitchFamily="34" charset="-34"/>
                </a:rPr>
                <a:t>ทำแปลงส่งเสริมการปลูกพืช</a:t>
              </a:r>
            </a:p>
            <a:p>
              <a:pPr marL="533400" indent="-266700"/>
              <a:r>
                <a:rPr lang="th-TH" b="1" spc="-100" dirty="0" smtClean="0">
                  <a:latin typeface="TH SarabunPSK" pitchFamily="34" charset="-34"/>
                  <a:cs typeface="TH SarabunPSK" pitchFamily="34" charset="-34"/>
                </a:rPr>
                <a:t>บุคคลเป้าหมาย รายเดี่ยว </a:t>
              </a:r>
              <a:br>
                <a:rPr lang="th-TH" b="1" spc="-100" dirty="0" smtClean="0">
                  <a:latin typeface="TH SarabunPSK" pitchFamily="34" charset="-34"/>
                  <a:cs typeface="TH SarabunPSK" pitchFamily="34" charset="-34"/>
                </a:rPr>
              </a:br>
              <a:r>
                <a:rPr lang="th-TH" b="1" spc="-100" dirty="0" smtClean="0">
                  <a:latin typeface="TH SarabunPSK" pitchFamily="34" charset="-34"/>
                  <a:cs typeface="TH SarabunPSK" pitchFamily="34" charset="-34"/>
                </a:rPr>
                <a:t>รายกลุ่ม รายมวลชน</a:t>
              </a:r>
              <a:endParaRPr lang="th-TH" b="1" spc="-100" dirty="0">
                <a:latin typeface="TH SarabunPSK" pitchFamily="34" charset="-34"/>
                <a:cs typeface="TH SarabunPSK" pitchFamily="34" charset="-34"/>
              </a:endParaRPr>
            </a:p>
          </p:txBody>
        </p:sp>
      </p:grpSp>
      <p:pic>
        <p:nvPicPr>
          <p:cNvPr id="1026" name="Picture 2" descr="E:\90_บรรยายระบบส่งเสริม\ภาพ\18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313" y="1245123"/>
            <a:ext cx="2367826" cy="165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90_บรรยายระบบส่งเสริม\ภาพ\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3" t="52943" r="7840" b="25962"/>
          <a:stretch/>
        </p:blipFill>
        <p:spPr bwMode="auto">
          <a:xfrm>
            <a:off x="6683781" y="1245123"/>
            <a:ext cx="2376688" cy="172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90_บรรยายระบบส่งเสริม\ภาพ\18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313" y="2925524"/>
            <a:ext cx="2371212" cy="170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t="11905" r="15618" b="8928"/>
          <a:stretch/>
        </p:blipFill>
        <p:spPr>
          <a:xfrm rot="16200000">
            <a:off x="6973266" y="2633645"/>
            <a:ext cx="1793393" cy="237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1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90501" y="411510"/>
            <a:ext cx="8773988" cy="857250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sz="3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โครงการที่เป็นพื้นฐานของการพัฒนาระบบส่งเสริมการเกษตร</a:t>
            </a:r>
            <a:endParaRPr lang="th-TH" sz="38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" name="AutoShape 4" descr="เขื่อนลำปาว ปรับลดส่งน้ำเพื่อการเกษตร วอนใช้น้ำอย่างประหยัด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9" name="ตัวแทนเนื้อหา 2"/>
          <p:cNvSpPr txBox="1">
            <a:spLocks/>
          </p:cNvSpPr>
          <p:nvPr/>
        </p:nvSpPr>
        <p:spPr>
          <a:xfrm>
            <a:off x="190500" y="1419622"/>
            <a:ext cx="8773988" cy="3024336"/>
          </a:xfrm>
          <a:prstGeom prst="rect">
            <a:avLst/>
          </a:prstGeom>
          <a:solidFill>
            <a:srgbClr val="FFFFFF">
              <a:alpha val="69020"/>
            </a:srgbClr>
          </a:solidFill>
          <a:ln w="12700">
            <a:solidFill>
              <a:srgbClr val="008000"/>
            </a:solidFill>
            <a:prstDash val="lg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tabLst>
                <a:tab pos="266700" algn="l"/>
              </a:tabLst>
            </a:pPr>
            <a:r>
              <a:rPr lang="th-TH" sz="2800" b="1" spc="-100" dirty="0" smtClean="0">
                <a:latin typeface="TH SarabunPSK" pitchFamily="34" charset="-34"/>
                <a:cs typeface="TH SarabunPSK" pitchFamily="34" charset="-34"/>
              </a:rPr>
              <a:t>โครงการพัฒนาเกษตรกรผู้มีรายได้น้อย (</a:t>
            </a:r>
            <a:r>
              <a:rPr lang="en-US" sz="2800" b="1" spc="-100" dirty="0" smtClean="0">
                <a:latin typeface="TH SarabunPSK" pitchFamily="34" charset="-34"/>
                <a:cs typeface="TH SarabunPSK" pitchFamily="34" charset="-34"/>
              </a:rPr>
              <a:t>Small Farmer Development Project :</a:t>
            </a:r>
            <a:r>
              <a:rPr lang="th-TH" sz="2800" b="1" spc="-1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800" b="1" spc="-100" dirty="0" smtClean="0">
                <a:latin typeface="TH SarabunPSK" pitchFamily="34" charset="-34"/>
                <a:cs typeface="TH SarabunPSK" pitchFamily="34" charset="-34"/>
              </a:rPr>
              <a:t>SFDP)</a:t>
            </a:r>
          </a:p>
          <a:p>
            <a:pPr marL="266700" indent="-266700">
              <a:tabLst>
                <a:tab pos="266700" algn="l"/>
              </a:tabLst>
            </a:pPr>
            <a:r>
              <a:rPr lang="th-TH" sz="2800" b="1" spc="-100" dirty="0" smtClean="0">
                <a:latin typeface="TH SarabunPSK" pitchFamily="34" charset="-34"/>
                <a:cs typeface="TH SarabunPSK" pitchFamily="34" charset="-34"/>
              </a:rPr>
              <a:t>โครงการส่งเสริมการมีส่วนร่วมของเกษตรกรในการพัฒนา (</a:t>
            </a:r>
            <a:r>
              <a:rPr lang="en-US" sz="2800" b="1" spc="-100" dirty="0" smtClean="0">
                <a:latin typeface="TH SarabunPSK" pitchFamily="34" charset="-34"/>
                <a:cs typeface="TH SarabunPSK" pitchFamily="34" charset="-34"/>
              </a:rPr>
              <a:t>Small Farmer’s Participation Development Project : SFPD)</a:t>
            </a:r>
          </a:p>
          <a:p>
            <a:pPr marL="266700" indent="-266700">
              <a:tabLst>
                <a:tab pos="266700" algn="l"/>
              </a:tabLst>
            </a:pPr>
            <a:r>
              <a:rPr lang="th-TH" sz="2800" b="1" spc="-100" dirty="0" smtClean="0">
                <a:latin typeface="TH SarabunPSK" pitchFamily="34" charset="-34"/>
                <a:cs typeface="TH SarabunPSK" pitchFamily="34" charset="-34"/>
              </a:rPr>
              <a:t>โครงการปรับปรุงระบบแผนและพัฒนาเกษตรกร (</a:t>
            </a:r>
            <a:r>
              <a:rPr lang="th-TH" sz="2800" b="1" spc="-100" dirty="0" err="1" smtClean="0">
                <a:latin typeface="TH SarabunPSK" pitchFamily="34" charset="-34"/>
                <a:cs typeface="TH SarabunPSK" pitchFamily="34" charset="-34"/>
              </a:rPr>
              <a:t>คปพ</a:t>
            </a:r>
            <a:r>
              <a:rPr lang="th-TH" sz="2800" b="1" spc="-100" dirty="0" smtClean="0">
                <a:latin typeface="TH SarabunPSK" pitchFamily="34" charset="-34"/>
                <a:cs typeface="TH SarabunPSK" pitchFamily="34" charset="-34"/>
              </a:rPr>
              <a:t>.) 2531-2536</a:t>
            </a:r>
          </a:p>
          <a:p>
            <a:pPr marL="266700" indent="-266700">
              <a:tabLst>
                <a:tab pos="266700" algn="l"/>
              </a:tabLst>
            </a:pPr>
            <a:r>
              <a:rPr lang="th-TH" sz="2800" b="1" spc="-100" dirty="0" smtClean="0">
                <a:latin typeface="TH SarabunPSK" pitchFamily="34" charset="-34"/>
                <a:cs typeface="TH SarabunPSK" pitchFamily="34" charset="-34"/>
              </a:rPr>
              <a:t>โครงการปรับระบบการเกษตรในเขตลุ่มน้ำเจ้าพระยา 2535-2539</a:t>
            </a:r>
          </a:p>
          <a:p>
            <a:pPr marL="266700" indent="-266700">
              <a:tabLst>
                <a:tab pos="266700" algn="l"/>
              </a:tabLst>
            </a:pPr>
            <a:r>
              <a:rPr lang="th-TH" sz="2800" b="1" spc="-100" dirty="0" smtClean="0">
                <a:latin typeface="TH SarabunPSK" pitchFamily="34" charset="-34"/>
                <a:cs typeface="TH SarabunPSK" pitchFamily="34" charset="-34"/>
              </a:rPr>
              <a:t>โครงการปรับโครงสร้างและระบบการผลิตทางการเกษตร (</a:t>
            </a:r>
            <a:r>
              <a:rPr lang="th-TH" sz="2800" b="1" spc="-100" dirty="0" err="1" smtClean="0">
                <a:latin typeface="TH SarabunPSK" pitchFamily="34" charset="-34"/>
                <a:cs typeface="TH SarabunPSK" pitchFamily="34" charset="-34"/>
              </a:rPr>
              <a:t>คปร.</a:t>
            </a:r>
            <a:r>
              <a:rPr lang="th-TH" sz="2800" b="1" spc="-100" dirty="0" smtClean="0">
                <a:latin typeface="TH SarabunPSK" pitchFamily="34" charset="-34"/>
                <a:cs typeface="TH SarabunPSK" pitchFamily="34" charset="-34"/>
              </a:rPr>
              <a:t>) 2537-2539</a:t>
            </a:r>
            <a:endParaRPr lang="th-TH" sz="2800" b="1" spc="-1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9899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264090" y="4227934"/>
            <a:ext cx="6108110" cy="6480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7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21 </a:t>
            </a:r>
            <a:r>
              <a:rPr lang="th-TH" sz="6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ตุลาคม</a:t>
            </a:r>
            <a:r>
              <a:rPr lang="th-TH" sz="7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 2510</a:t>
            </a:r>
            <a:endParaRPr lang="th-TH" sz="7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5" name="Picture 2" descr="DSCN006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7996" r="28891" b="13583"/>
          <a:stretch/>
        </p:blipFill>
        <p:spPr bwMode="auto">
          <a:xfrm flipH="1">
            <a:off x="6300192" y="234836"/>
            <a:ext cx="2432024" cy="473075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67" t="9404" r="4953" b="6575"/>
          <a:stretch/>
        </p:blipFill>
        <p:spPr>
          <a:xfrm rot="16200000">
            <a:off x="1249587" y="-540922"/>
            <a:ext cx="4137114" cy="56886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39596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85800" y="1491630"/>
            <a:ext cx="85689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600" b="1" dirty="0">
                <a:latin typeface="TH SarabunPSK" pitchFamily="34" charset="-34"/>
                <a:cs typeface="TH SarabunPSK" pitchFamily="34" charset="-34"/>
              </a:rPr>
              <a:t>การปรับปรุงระบบส่งเสริมการเกษตร ครั้งที่ 1 (2537)</a:t>
            </a:r>
            <a:endParaRPr lang="th-TH" sz="6600" dirty="0"/>
          </a:p>
        </p:txBody>
      </p:sp>
    </p:spTree>
    <p:extLst>
      <p:ext uri="{BB962C8B-B14F-4D97-AF65-F5344CB8AC3E}">
        <p14:creationId xmlns:p14="http://schemas.microsoft.com/office/powerpoint/2010/main" val="235172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08360" y="122585"/>
            <a:ext cx="8773988" cy="857250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การปรับปรุงระบบส่งเสริมการเกษตร ครั้งที่ 1 (2537)</a:t>
            </a:r>
            <a:endParaRPr lang="th-TH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" name="AutoShape 4" descr="เขื่อนลำปาว ปรับลดส่งน้ำเพื่อการเกษตร วอนใช้น้ำอย่างประหยัด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9" name="ตัวแทนเนื้อหา 2"/>
          <p:cNvSpPr txBox="1">
            <a:spLocks/>
          </p:cNvSpPr>
          <p:nvPr/>
        </p:nvSpPr>
        <p:spPr>
          <a:xfrm>
            <a:off x="395536" y="1851720"/>
            <a:ext cx="4176464" cy="3024336"/>
          </a:xfrm>
          <a:prstGeom prst="rect">
            <a:avLst/>
          </a:prstGeom>
          <a:noFill/>
          <a:ln w="12700">
            <a:noFill/>
            <a:prstDash val="lg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tabLst>
                <a:tab pos="266700" algn="l"/>
              </a:tabLst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จัดทำแผนพัฒนาการเกษตร</a:t>
            </a:r>
          </a:p>
          <a:p>
            <a:pPr marL="266700" indent="-266700">
              <a:tabLst>
                <a:tab pos="266700" algn="l"/>
              </a:tabLst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จัดทำทางเลือกทางการเกษตร</a:t>
            </a:r>
            <a:br>
              <a:rPr lang="th-TH" b="1" spc="-100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เป็นรายหมู่บ้าน</a:t>
            </a:r>
          </a:p>
          <a:p>
            <a:pPr marL="266700" indent="-266700">
              <a:tabLst>
                <a:tab pos="266700" algn="l"/>
              </a:tabLst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จัดทำทะเบียนครัวเรือน</a:t>
            </a:r>
          </a:p>
          <a:p>
            <a:pPr marL="266700" indent="-266700">
              <a:tabLst>
                <a:tab pos="266700" algn="l"/>
              </a:tabLst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นำเสนอทางเลือกให้เกษตรกร</a:t>
            </a:r>
            <a:endParaRPr lang="th-TH" b="1" spc="-1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548" y="1171401"/>
            <a:ext cx="3407692" cy="646331"/>
          </a:xfrm>
          <a:prstGeom prst="rect">
            <a:avLst/>
          </a:prstGeom>
          <a:solidFill>
            <a:srgbClr val="92D050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ระบบการทำงานในพื้นที่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ตัวแทนเนื้อหา 2"/>
          <p:cNvSpPr txBox="1">
            <a:spLocks/>
          </p:cNvSpPr>
          <p:nvPr/>
        </p:nvSpPr>
        <p:spPr>
          <a:xfrm>
            <a:off x="4283968" y="1898278"/>
            <a:ext cx="4608512" cy="3024336"/>
          </a:xfrm>
          <a:prstGeom prst="rect">
            <a:avLst/>
          </a:prstGeom>
          <a:noFill/>
          <a:ln w="12700">
            <a:noFill/>
            <a:prstDash val="lg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tabLst>
                <a:tab pos="266700" algn="l"/>
              </a:tabLst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ช่วยเหลือสนับสนุนการจัดทำแผน</a:t>
            </a:r>
            <a:br>
              <a:rPr lang="th-TH" b="1" spc="-100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การผลิตทางการเกษตร</a:t>
            </a:r>
          </a:p>
          <a:p>
            <a:pPr marL="266700" indent="-266700">
              <a:tabLst>
                <a:tab pos="266700" algn="l"/>
              </a:tabLst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จัดทำแผนเยี่ยมเกษตรกรให้ครบ</a:t>
            </a:r>
            <a:br>
              <a:rPr lang="th-TH" b="1" spc="-100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ทุกหมู่บ้านในรอบ 1 เดือน</a:t>
            </a:r>
            <a:endParaRPr lang="th-TH" b="1" spc="-1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904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08360" y="122585"/>
            <a:ext cx="8773988" cy="857250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การปรับปรุงระบบส่งเสริมการเกษตร ครั้งที่ 1 (2537)</a:t>
            </a:r>
            <a:endParaRPr lang="th-TH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ตัวแทนเนื้อหา 2"/>
          <p:cNvSpPr txBox="1">
            <a:spLocks/>
          </p:cNvSpPr>
          <p:nvPr/>
        </p:nvSpPr>
        <p:spPr>
          <a:xfrm>
            <a:off x="467544" y="1851720"/>
            <a:ext cx="7704856" cy="3024336"/>
          </a:xfrm>
          <a:prstGeom prst="rect">
            <a:avLst/>
          </a:prstGeom>
          <a:noFill/>
          <a:ln w="12700">
            <a:noFill/>
            <a:prstDash val="lg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tabLst>
                <a:tab pos="266700" algn="l"/>
              </a:tabLst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จัดทำระบบการฝึกอบรม / ถ่ายทอดเทคโนโลยี</a:t>
            </a:r>
          </a:p>
          <a:p>
            <a:pPr marL="266700" indent="-266700">
              <a:tabLst>
                <a:tab pos="266700" algn="l"/>
              </a:tabLst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สนับสนุนปัจจัยการผลิตและเงินทุน</a:t>
            </a:r>
          </a:p>
          <a:p>
            <a:pPr marL="266700" indent="-266700">
              <a:tabLst>
                <a:tab pos="266700" algn="l"/>
              </a:tabLst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ระบบการติดตาม นิเทศงาน ถึงในระดับพื้นที่</a:t>
            </a:r>
          </a:p>
          <a:p>
            <a:pPr marL="266700" indent="-266700">
              <a:tabLst>
                <a:tab pos="266700" algn="l"/>
              </a:tabLst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พัฒนาความรู้ ทักษะ ทัศนะคติ</a:t>
            </a:r>
          </a:p>
          <a:p>
            <a:pPr marL="266700" indent="-266700">
              <a:tabLst>
                <a:tab pos="266700" algn="l"/>
              </a:tabLst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สนับสนุนเครื่องมือ อุปกรณ์ สื่อโสตฯ ยานพาหนะ ฯลฯ</a:t>
            </a:r>
            <a:endParaRPr lang="th-TH" b="1" spc="-1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776" y="1136302"/>
            <a:ext cx="5183336" cy="646331"/>
          </a:xfrm>
          <a:prstGeom prst="rect">
            <a:avLst/>
          </a:prstGeom>
          <a:solidFill>
            <a:srgbClr val="92D050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ระบบสนับสนุนการปฏิบัติงานในพื้นที่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021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85800" y="1491630"/>
            <a:ext cx="85689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600" b="1" dirty="0">
                <a:latin typeface="TH SarabunPSK" pitchFamily="34" charset="-34"/>
                <a:cs typeface="TH SarabunPSK" pitchFamily="34" charset="-34"/>
              </a:rPr>
              <a:t>การปรับปรุงระบบส่งเสริมการเกษตร ครั้งที่ 2 (2540)</a:t>
            </a:r>
            <a:endParaRPr lang="th-TH" sz="6600" dirty="0"/>
          </a:p>
        </p:txBody>
      </p:sp>
    </p:spTree>
    <p:extLst>
      <p:ext uri="{BB962C8B-B14F-4D97-AF65-F5344CB8AC3E}">
        <p14:creationId xmlns:p14="http://schemas.microsoft.com/office/powerpoint/2010/main" val="231419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08360" y="109885"/>
            <a:ext cx="8773988" cy="733673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การปรับปรุงระบบส่งเสริมการเกษตร ครั้งที่ 2 (2540)</a:t>
            </a:r>
            <a:endParaRPr lang="th-TH" sz="40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ตัวแทนเนื้อหา 2"/>
          <p:cNvSpPr txBox="1">
            <a:spLocks/>
          </p:cNvSpPr>
          <p:nvPr/>
        </p:nvSpPr>
        <p:spPr>
          <a:xfrm>
            <a:off x="251520" y="915566"/>
            <a:ext cx="8712968" cy="4104456"/>
          </a:xfrm>
          <a:prstGeom prst="rect">
            <a:avLst/>
          </a:prstGeom>
          <a:solidFill>
            <a:srgbClr val="FFFFFF">
              <a:alpha val="61961"/>
            </a:srgbClr>
          </a:solidFill>
          <a:ln w="12700">
            <a:noFill/>
            <a:prstDash val="lg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tabLst>
                <a:tab pos="266700" algn="l"/>
              </a:tabLst>
            </a:pPr>
            <a:r>
              <a:rPr lang="th-TH" sz="2800" b="1" spc="-100" dirty="0" smtClean="0">
                <a:latin typeface="TH SarabunPSK" pitchFamily="34" charset="-34"/>
                <a:cs typeface="TH SarabunPSK" pitchFamily="34" charset="-34"/>
              </a:rPr>
              <a:t>ให้ความสำคัญกับการพัฒนาการเกษตรโดยพึ่งพาตนเอง วางแผนการผลิต</a:t>
            </a:r>
          </a:p>
          <a:p>
            <a:pPr marL="266700" indent="-266700">
              <a:tabLst>
                <a:tab pos="266700" algn="l"/>
              </a:tabLst>
            </a:pPr>
            <a:r>
              <a:rPr lang="th-TH" sz="2800" b="1" spc="-100" dirty="0" smtClean="0">
                <a:latin typeface="TH SarabunPSK" pitchFamily="34" charset="-34"/>
                <a:cs typeface="TH SarabunPSK" pitchFamily="34" charset="-34"/>
              </a:rPr>
              <a:t>เพิ่มประสิทธิภาพและพัฒนาบุคลากร</a:t>
            </a:r>
          </a:p>
          <a:p>
            <a:pPr marL="266700" indent="-266700">
              <a:tabLst>
                <a:tab pos="266700" algn="l"/>
              </a:tabLst>
            </a:pPr>
            <a:r>
              <a:rPr lang="th-TH" sz="2800" b="1" spc="-100" dirty="0" smtClean="0">
                <a:latin typeface="TH SarabunPSK" pitchFamily="34" charset="-34"/>
                <a:cs typeface="TH SarabunPSK" pitchFamily="34" charset="-34"/>
              </a:rPr>
              <a:t>ใช้เทคโนโลยีให้เหมาะสม คำนึงถึงสิ่งแวดล้อม</a:t>
            </a:r>
          </a:p>
          <a:p>
            <a:pPr marL="266700" indent="-266700">
              <a:tabLst>
                <a:tab pos="266700" algn="l"/>
              </a:tabLst>
            </a:pPr>
            <a:r>
              <a:rPr lang="th-TH" sz="2800" b="1" spc="-100" dirty="0" smtClean="0">
                <a:latin typeface="TH SarabunPSK" pitchFamily="34" charset="-34"/>
                <a:cs typeface="TH SarabunPSK" pitchFamily="34" charset="-34"/>
              </a:rPr>
              <a:t>การปฏิบัติงานของอำเภอให้มีการประชุมประจำเดือน (</a:t>
            </a:r>
            <a:r>
              <a:rPr lang="en-US" sz="2800" b="1" spc="-100" dirty="0" smtClean="0">
                <a:latin typeface="TH SarabunPSK" pitchFamily="34" charset="-34"/>
                <a:cs typeface="TH SarabunPSK" pitchFamily="34" charset="-34"/>
              </a:rPr>
              <a:t>District Monthly Meeting : DM)</a:t>
            </a:r>
          </a:p>
          <a:p>
            <a:pPr marL="266700" indent="-266700">
              <a:tabLst>
                <a:tab pos="266700" algn="l"/>
              </a:tabLst>
            </a:pPr>
            <a:r>
              <a:rPr lang="th-TH" sz="2800" b="1" spc="-100" dirty="0" smtClean="0">
                <a:latin typeface="TH SarabunPSK" pitchFamily="34" charset="-34"/>
                <a:cs typeface="TH SarabunPSK" pitchFamily="34" charset="-34"/>
              </a:rPr>
              <a:t>ถ่ายทอดเทคโนโลยีต่อเนื่อง</a:t>
            </a:r>
          </a:p>
          <a:p>
            <a:pPr marL="266700" indent="-266700">
              <a:tabLst>
                <a:tab pos="266700" algn="l"/>
              </a:tabLst>
            </a:pPr>
            <a:r>
              <a:rPr lang="th-TH" sz="2800" b="1" spc="-100" dirty="0" smtClean="0">
                <a:latin typeface="TH SarabunPSK" pitchFamily="34" charset="-34"/>
                <a:cs typeface="TH SarabunPSK" pitchFamily="34" charset="-34"/>
              </a:rPr>
              <a:t>เน้นหนักการประชุมทุกระดับ</a:t>
            </a:r>
          </a:p>
          <a:p>
            <a:pPr marL="266700" indent="-266700">
              <a:tabLst>
                <a:tab pos="266700" algn="l"/>
              </a:tabLst>
            </a:pPr>
            <a:r>
              <a:rPr lang="th-TH" sz="2800" b="1" spc="-100" dirty="0" smtClean="0">
                <a:latin typeface="TH SarabunPSK" pitchFamily="34" charset="-34"/>
                <a:cs typeface="TH SarabunPSK" pitchFamily="34" charset="-34"/>
              </a:rPr>
              <a:t>ติดตาม นิเทศงาน (เข้มข้น)</a:t>
            </a:r>
          </a:p>
          <a:p>
            <a:pPr marL="266700" indent="-266700">
              <a:tabLst>
                <a:tab pos="266700" algn="l"/>
              </a:tabLst>
            </a:pPr>
            <a:r>
              <a:rPr lang="th-TH" sz="2800" b="1" spc="-100" dirty="0" smtClean="0">
                <a:latin typeface="TH SarabunPSK" pitchFamily="34" charset="-34"/>
                <a:cs typeface="TH SarabunPSK" pitchFamily="34" charset="-34"/>
              </a:rPr>
              <a:t>จัดทำและจัดการข้อมูล/เทคโนโลยีสารสนเทศ (อำเภอทำแผน 5 ปี)</a:t>
            </a:r>
            <a:endParaRPr lang="th-TH" sz="2800" b="1" spc="-1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0444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85800" y="1491630"/>
            <a:ext cx="85689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600" b="1" dirty="0">
                <a:latin typeface="TH SarabunPSK" pitchFamily="34" charset="-34"/>
                <a:cs typeface="TH SarabunPSK" pitchFamily="34" charset="-34"/>
              </a:rPr>
              <a:t>การปรับปรุงระบบส่งเสริมการเกษตร ครั้งที่ 3 (2545)</a:t>
            </a:r>
            <a:endParaRPr lang="th-TH" sz="6600" dirty="0"/>
          </a:p>
        </p:txBody>
      </p:sp>
    </p:spTree>
    <p:extLst>
      <p:ext uri="{BB962C8B-B14F-4D97-AF65-F5344CB8AC3E}">
        <p14:creationId xmlns:p14="http://schemas.microsoft.com/office/powerpoint/2010/main" val="102152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08360" y="253901"/>
            <a:ext cx="8773988" cy="733673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การปรับปรุงระบบส่งเสริมการเกษตร ครั้งที่ 3 (2545)</a:t>
            </a:r>
            <a:endParaRPr lang="th-TH" sz="40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ตัวแทนเนื้อหา 2"/>
          <p:cNvSpPr txBox="1">
            <a:spLocks/>
          </p:cNvSpPr>
          <p:nvPr/>
        </p:nvSpPr>
        <p:spPr>
          <a:xfrm>
            <a:off x="251520" y="1059582"/>
            <a:ext cx="8712968" cy="2232248"/>
          </a:xfrm>
          <a:prstGeom prst="rect">
            <a:avLst/>
          </a:prstGeom>
          <a:solidFill>
            <a:srgbClr val="FFFFFF">
              <a:alpha val="85098"/>
            </a:srgbClr>
          </a:solidFill>
          <a:ln w="12700">
            <a:noFill/>
            <a:prstDash val="lg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spcBef>
                <a:spcPts val="0"/>
              </a:spcBef>
              <a:tabLst>
                <a:tab pos="266700" algn="l"/>
              </a:tabLst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เน้นหนักกระบวนการทำงานกับชุมชนแบบมีส่วนร่วม ยึดเกษตรกรเป็นศูนย์กลาง</a:t>
            </a:r>
          </a:p>
          <a:p>
            <a:pPr marL="266700" indent="-266700">
              <a:spcBef>
                <a:spcPts val="0"/>
              </a:spcBef>
              <a:tabLst>
                <a:tab pos="266700" algn="l"/>
              </a:tabLst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ศูนย์บริการและถ่ายทอดเทคโนโลยีการเกษตรประจำตำบล (</a:t>
            </a:r>
            <a:r>
              <a:rPr lang="th-TH" b="1" spc="-100" dirty="0" err="1" smtClean="0">
                <a:latin typeface="TH SarabunPSK" pitchFamily="34" charset="-34"/>
                <a:cs typeface="TH SarabunPSK" pitchFamily="34" charset="-34"/>
              </a:rPr>
              <a:t>ศบกต</a:t>
            </a: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.)</a:t>
            </a:r>
          </a:p>
          <a:p>
            <a:pPr marL="266700" indent="-266700">
              <a:spcBef>
                <a:spcPts val="0"/>
              </a:spcBef>
              <a:tabLst>
                <a:tab pos="266700" algn="l"/>
              </a:tabLst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มีการประชุม / ทำแผนปฏิบัติงานของอำเภอ / </a:t>
            </a:r>
            <a:r>
              <a:rPr lang="en-US" b="1" spc="-100" dirty="0" smtClean="0">
                <a:latin typeface="TH SarabunPSK" pitchFamily="34" charset="-34"/>
                <a:cs typeface="TH SarabunPSK" pitchFamily="34" charset="-34"/>
              </a:rPr>
              <a:t>DM</a:t>
            </a:r>
          </a:p>
          <a:p>
            <a:pPr marL="266700" indent="-266700">
              <a:spcBef>
                <a:spcPts val="0"/>
              </a:spcBef>
              <a:tabLst>
                <a:tab pos="266700" algn="l"/>
              </a:tabLst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ปรับโครงสร้างตำแหน่ง ปรับบทบาทหน้าที่ ประสารการทำงาน </a:t>
            </a:r>
            <a:r>
              <a:rPr lang="th-TH" b="1" spc="-100" dirty="0" err="1" smtClean="0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การ</a:t>
            </a:r>
          </a:p>
          <a:p>
            <a:pPr marL="0" indent="0">
              <a:spcBef>
                <a:spcPts val="0"/>
              </a:spcBef>
              <a:buNone/>
              <a:tabLst>
                <a:tab pos="266700" algn="l"/>
              </a:tabLst>
            </a:pPr>
            <a:endParaRPr lang="th-TH" b="1" spc="-100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752" y="3480559"/>
            <a:ext cx="4032448" cy="1323439"/>
          </a:xfrm>
          <a:prstGeom prst="rect">
            <a:avLst/>
          </a:prstGeom>
          <a:solidFill>
            <a:srgbClr val="FFFF00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err="1" smtClean="0">
                <a:latin typeface="TH SarabunPSK" pitchFamily="34" charset="-34"/>
                <a:cs typeface="TH SarabunPSK" pitchFamily="34" charset="-34"/>
              </a:rPr>
              <a:t>จพก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. ---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&gt;  </a:t>
            </a:r>
            <a:r>
              <a:rPr lang="th-TH" sz="4000" b="1" dirty="0" err="1" smtClean="0">
                <a:latin typeface="TH SarabunPSK" pitchFamily="34" charset="-34"/>
                <a:cs typeface="TH SarabunPSK" pitchFamily="34" charset="-34"/>
              </a:rPr>
              <a:t>นวส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.</a:t>
            </a:r>
          </a:p>
          <a:p>
            <a:pPr algn="ctr"/>
            <a:r>
              <a:rPr lang="th-TH" sz="4000" b="1" dirty="0" err="1" smtClean="0">
                <a:latin typeface="TH SarabunPSK" pitchFamily="34" charset="-34"/>
                <a:cs typeface="TH SarabunPSK" pitchFamily="34" charset="-34"/>
              </a:rPr>
              <a:t>เคห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กิจ ---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&gt; </a:t>
            </a:r>
            <a:r>
              <a:rPr lang="th-TH" sz="4000" b="1" dirty="0" err="1" smtClean="0">
                <a:latin typeface="TH SarabunPSK" pitchFamily="34" charset="-34"/>
                <a:cs typeface="TH SarabunPSK" pitchFamily="34" charset="-34"/>
              </a:rPr>
              <a:t>นวส</a:t>
            </a: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.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9762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85800" y="1491630"/>
            <a:ext cx="85689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600" b="1" dirty="0">
                <a:latin typeface="TH SarabunPSK" pitchFamily="34" charset="-34"/>
                <a:cs typeface="TH SarabunPSK" pitchFamily="34" charset="-34"/>
              </a:rPr>
              <a:t>การปรับปรุงระบบส่งเสริมการเกษตร ครั้งที่ 4 (2551)</a:t>
            </a:r>
            <a:endParaRPr lang="th-TH" sz="6600" dirty="0"/>
          </a:p>
        </p:txBody>
      </p:sp>
    </p:spTree>
    <p:extLst>
      <p:ext uri="{BB962C8B-B14F-4D97-AF65-F5344CB8AC3E}">
        <p14:creationId xmlns:p14="http://schemas.microsoft.com/office/powerpoint/2010/main" val="252275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08360" y="109885"/>
            <a:ext cx="8773988" cy="733673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การปรับปรุงระบบส่งเสริมการเกษตร ครั้งที่ 4 (2551)</a:t>
            </a:r>
            <a:endParaRPr lang="th-TH" sz="40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ตัวแทนเนื้อหา 2"/>
          <p:cNvSpPr txBox="1">
            <a:spLocks/>
          </p:cNvSpPr>
          <p:nvPr/>
        </p:nvSpPr>
        <p:spPr>
          <a:xfrm>
            <a:off x="251520" y="856715"/>
            <a:ext cx="8712968" cy="4104456"/>
          </a:xfrm>
          <a:prstGeom prst="rect">
            <a:avLst/>
          </a:prstGeom>
          <a:solidFill>
            <a:srgbClr val="FFFFFF">
              <a:alpha val="92157"/>
            </a:srgbClr>
          </a:solidFill>
          <a:ln w="12700">
            <a:noFill/>
            <a:prstDash val="lg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7063" indent="-266700">
              <a:spcBef>
                <a:spcPts val="0"/>
              </a:spcBef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ใช้ </a:t>
            </a:r>
            <a:r>
              <a:rPr lang="th-TH" b="1" spc="-100" dirty="0" err="1" smtClean="0">
                <a:latin typeface="TH SarabunPSK" pitchFamily="34" charset="-34"/>
                <a:cs typeface="TH SarabunPSK" pitchFamily="34" charset="-34"/>
              </a:rPr>
              <a:t>ศบกต</a:t>
            </a: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. เป็นกลไกในการขับเคลื่อน</a:t>
            </a:r>
          </a:p>
          <a:p>
            <a:pPr marL="627063" indent="-266700">
              <a:spcBef>
                <a:spcPts val="0"/>
              </a:spcBef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ทำงานเป็นทีม</a:t>
            </a:r>
          </a:p>
          <a:p>
            <a:pPr marL="627063" indent="-266700">
              <a:spcBef>
                <a:spcPts val="0"/>
              </a:spcBef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จัดทำข้อมูล ทำแผนการพัฒนาการเกษตร</a:t>
            </a:r>
          </a:p>
          <a:p>
            <a:pPr marL="627063" indent="-266700">
              <a:spcBef>
                <a:spcPts val="0"/>
              </a:spcBef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สนับสนุนวิชาการ</a:t>
            </a:r>
          </a:p>
          <a:p>
            <a:pPr marL="627063" indent="-266700">
              <a:spcBef>
                <a:spcPts val="0"/>
              </a:spcBef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สนับสนุนโดยใช้เทคโนโลยีคอมพิวเตอร์ในการจัดเก็บข้อมูล</a:t>
            </a:r>
          </a:p>
          <a:p>
            <a:pPr marL="627063" indent="-266700">
              <a:spcBef>
                <a:spcPts val="0"/>
              </a:spcBef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ประชาสัมพันธ์ผ่านสื่อ (ภายใน / ภายนอก)</a:t>
            </a:r>
          </a:p>
          <a:p>
            <a:pPr marL="627063" indent="-266700">
              <a:spcBef>
                <a:spcPts val="0"/>
              </a:spcBef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ติดตาม ประเมินผล</a:t>
            </a:r>
          </a:p>
        </p:txBody>
      </p:sp>
    </p:spTree>
    <p:extLst>
      <p:ext uri="{BB962C8B-B14F-4D97-AF65-F5344CB8AC3E}">
        <p14:creationId xmlns:p14="http://schemas.microsoft.com/office/powerpoint/2010/main" val="35862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85800" y="1491630"/>
            <a:ext cx="85689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600" b="1" dirty="0">
                <a:latin typeface="TH SarabunPSK" pitchFamily="34" charset="-34"/>
                <a:cs typeface="TH SarabunPSK" pitchFamily="34" charset="-34"/>
              </a:rPr>
              <a:t>การปรับปรุงระบบส่งเสริมการเกษตร ครั้งที่ 5 (2557)</a:t>
            </a:r>
            <a:endParaRPr lang="th-TH" sz="6600" dirty="0"/>
          </a:p>
        </p:txBody>
      </p:sp>
    </p:spTree>
    <p:extLst>
      <p:ext uri="{BB962C8B-B14F-4D97-AF65-F5344CB8AC3E}">
        <p14:creationId xmlns:p14="http://schemas.microsoft.com/office/powerpoint/2010/main" val="17831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202332"/>
            <a:ext cx="8784976" cy="857250"/>
          </a:xfr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ภารกิจ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ระยะเริ่มแรก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51520" y="1106371"/>
            <a:ext cx="8784976" cy="3747863"/>
          </a:xfrm>
          <a:solidFill>
            <a:srgbClr val="FFFFFF">
              <a:alpha val="69804"/>
            </a:srgbClr>
          </a:solidFill>
        </p:spPr>
        <p:txBody>
          <a:bodyPr>
            <a:noAutofit/>
          </a:bodyPr>
          <a:lstStyle/>
          <a:p>
            <a:pPr marL="355600" indent="-355600">
              <a:buFont typeface="+mj-lt"/>
              <a:buAutoNum type="arabicPeriod"/>
            </a:pP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เสนอแนวคิดในการประกอบอาชีพแก่ประชากรเป้าหมาย</a:t>
            </a:r>
          </a:p>
          <a:p>
            <a:pPr marL="355600" indent="-355600">
              <a:buFont typeface="+mj-lt"/>
              <a:buAutoNum type="arabicPeriod"/>
            </a:pP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ถ่ายทอดเทคโนโลยีการเกษตร</a:t>
            </a:r>
          </a:p>
          <a:p>
            <a:pPr marL="355600" indent="-355600">
              <a:buFont typeface="+mj-lt"/>
              <a:buAutoNum type="arabicPeriod"/>
            </a:pP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ส่งเสริมให้มีการผลิตทางการเกษตรให้เพียงพอต่อการบริโภคภายในประเทศ อุตสาหกรรม เพื่อการส่งออก เน้นการเพิ่มประสิทธิภาพการผลิต และลดต้นทุนการผลิต</a:t>
            </a:r>
          </a:p>
          <a:p>
            <a:pPr marL="355600" indent="-355600">
              <a:buFont typeface="+mj-lt"/>
              <a:buAutoNum type="arabicPeriod"/>
            </a:pP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ให้การสนับสนุนปัจจัยการผลิตบางประเภท และบางโอกาสแก่เกษตรกร</a:t>
            </a:r>
          </a:p>
          <a:p>
            <a:pPr marL="355600" indent="-355600">
              <a:buFont typeface="+mj-lt"/>
              <a:buAutoNum type="arabicPeriod"/>
            </a:pP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สนับสนุนให้เกษตรกรมีการรวมกลุ่มกันเป็นสถาบันเกษตรกรหรือกลุ่มเฉพาะกิจ</a:t>
            </a:r>
          </a:p>
          <a:p>
            <a:pPr marL="355600" indent="-355600">
              <a:buFont typeface="+mj-lt"/>
              <a:buAutoNum type="arabicPeriod"/>
            </a:pP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ประสานกับหน่วยงานที่เกี่ยวข้อง เผยแพร่ความรู้ด้านการเกษตร</a:t>
            </a:r>
            <a:endParaRPr lang="th-TH" sz="28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1720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2" t="33897" r="38876" b="13236"/>
          <a:stretch/>
        </p:blipFill>
        <p:spPr bwMode="auto">
          <a:xfrm>
            <a:off x="6634988" y="1628347"/>
            <a:ext cx="660400" cy="324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สำนักงานเกษตรจังหวัดสมุทรสาคร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033"/>
          <a:stretch/>
        </p:blipFill>
        <p:spPr bwMode="auto">
          <a:xfrm>
            <a:off x="4371156" y="1700355"/>
            <a:ext cx="2361084" cy="2815612"/>
          </a:xfrm>
          <a:prstGeom prst="rect">
            <a:avLst/>
          </a:prstGeom>
          <a:noFill/>
          <a:ln w="28575">
            <a:solidFill>
              <a:srgbClr val="99C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08360" y="109885"/>
            <a:ext cx="8773988" cy="733673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การปรับปรุงระบบส่งเสริมการเกษตร ครั้งที่ 5 (2557)</a:t>
            </a:r>
            <a:endParaRPr lang="th-TH" sz="40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t="33897" r="46115" b="13236"/>
          <a:stretch/>
        </p:blipFill>
        <p:spPr bwMode="auto">
          <a:xfrm>
            <a:off x="179513" y="951012"/>
            <a:ext cx="422738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71"/>
          <a:stretch/>
        </p:blipFill>
        <p:spPr bwMode="auto">
          <a:xfrm>
            <a:off x="4860032" y="843558"/>
            <a:ext cx="4091409" cy="78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1" t="37572" r="24129" b="15495"/>
          <a:stretch/>
        </p:blipFill>
        <p:spPr bwMode="auto">
          <a:xfrm>
            <a:off x="7282688" y="1630629"/>
            <a:ext cx="1668753" cy="310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9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85800" y="1491630"/>
            <a:ext cx="85689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600" b="1" dirty="0">
                <a:latin typeface="TH SarabunPSK" pitchFamily="34" charset="-34"/>
                <a:cs typeface="TH SarabunPSK" pitchFamily="34" charset="-34"/>
              </a:rPr>
              <a:t>การปรับปรุงระบบส่งเสริมการเกษตร ครั้งที่ 6 (2560)</a:t>
            </a:r>
            <a:endParaRPr lang="th-TH" sz="6600" dirty="0"/>
          </a:p>
        </p:txBody>
      </p:sp>
    </p:spTree>
    <p:extLst>
      <p:ext uri="{BB962C8B-B14F-4D97-AF65-F5344CB8AC3E}">
        <p14:creationId xmlns:p14="http://schemas.microsoft.com/office/powerpoint/2010/main" val="106772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08360" y="109885"/>
            <a:ext cx="8773988" cy="733673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การปรับปรุงระบบส่งเสริมการเกษตร ครั้งที่ 6 (2560)</a:t>
            </a:r>
            <a:endParaRPr lang="th-TH" sz="40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7" t="16406" r="25683" b="24761"/>
          <a:stretch/>
        </p:blipFill>
        <p:spPr bwMode="auto">
          <a:xfrm>
            <a:off x="1447800" y="843558"/>
            <a:ext cx="6452328" cy="4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1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08360" y="253901"/>
            <a:ext cx="8773988" cy="733673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sz="4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กลไกสำคัญในการขับเคลื่อนงานในพื้นที่ 2557 - 2562</a:t>
            </a:r>
            <a:endParaRPr lang="th-TH" sz="40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ตัวแทนเนื้อหา 2"/>
          <p:cNvSpPr txBox="1">
            <a:spLocks/>
          </p:cNvSpPr>
          <p:nvPr/>
        </p:nvSpPr>
        <p:spPr>
          <a:xfrm>
            <a:off x="251520" y="1059582"/>
            <a:ext cx="8712968" cy="3888432"/>
          </a:xfrm>
          <a:prstGeom prst="rect">
            <a:avLst/>
          </a:prstGeom>
          <a:solidFill>
            <a:srgbClr val="FFFFFF"/>
          </a:solidFill>
          <a:ln w="12700">
            <a:noFill/>
            <a:prstDash val="lg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spcBef>
                <a:spcPts val="600"/>
              </a:spcBef>
              <a:buFont typeface="+mj-lt"/>
              <a:buAutoNum type="arabicPeriod"/>
              <a:tabLst>
                <a:tab pos="266700" algn="l"/>
              </a:tabLst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ขยายผลโครงการพระราชดำริให้เกิดผลเป็นรูปธรรมและสืบสานศาสตร์พระราชา</a:t>
            </a:r>
          </a:p>
          <a:p>
            <a:pPr marL="266700" indent="-266700">
              <a:spcBef>
                <a:spcPts val="600"/>
              </a:spcBef>
              <a:buFont typeface="+mj-lt"/>
              <a:buAutoNum type="arabicPeriod"/>
              <a:tabLst>
                <a:tab pos="266700" algn="l"/>
              </a:tabLst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บริการจัดการสินค้าเกษตรโดยยึดหลักทำการเกษตรและสร้างได้แก่เกษตรกร</a:t>
            </a:r>
          </a:p>
          <a:p>
            <a:pPr marL="266700" indent="-266700">
              <a:spcBef>
                <a:spcPts val="600"/>
              </a:spcBef>
              <a:buFont typeface="+mj-lt"/>
              <a:buAutoNum type="arabicPeriod"/>
              <a:tabLst>
                <a:tab pos="266700" algn="l"/>
              </a:tabLst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พัฒนาองค์กรเกษตรกร วิสาหกิจชุมชน และเกษตรกรรุ่นใหม่</a:t>
            </a:r>
          </a:p>
          <a:p>
            <a:pPr marL="266700" indent="-266700">
              <a:spcBef>
                <a:spcPts val="600"/>
              </a:spcBef>
              <a:buFont typeface="+mj-lt"/>
              <a:buAutoNum type="arabicPeriod"/>
              <a:tabLst>
                <a:tab pos="266700" algn="l"/>
              </a:tabLst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สร้างความเข็มแข็งของเครือข่าย และ</a:t>
            </a:r>
            <a:r>
              <a:rPr lang="th-TH" b="1" spc="-100" dirty="0" err="1" smtClean="0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การการทำงานกับทุกภาคส่วน</a:t>
            </a:r>
          </a:p>
          <a:p>
            <a:pPr marL="266700" indent="-266700">
              <a:spcBef>
                <a:spcPts val="600"/>
              </a:spcBef>
              <a:buFont typeface="+mj-lt"/>
              <a:buAutoNum type="arabicPeriod"/>
              <a:tabLst>
                <a:tab pos="266700" algn="l"/>
              </a:tabLst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ช่วยเหลือดูแลและให้บริการแก่เกษตรกร</a:t>
            </a:r>
          </a:p>
          <a:p>
            <a:pPr marL="266700" indent="-266700">
              <a:spcBef>
                <a:spcPts val="600"/>
              </a:spcBef>
              <a:buFont typeface="+mj-lt"/>
              <a:buAutoNum type="arabicPeriod"/>
              <a:tabLst>
                <a:tab pos="266700" algn="l"/>
              </a:tabLst>
            </a:pP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พัฒนาองค์กร ระบบการทำงาน และบุคลากร</a:t>
            </a:r>
          </a:p>
        </p:txBody>
      </p:sp>
    </p:spTree>
    <p:extLst>
      <p:ext uri="{BB962C8B-B14F-4D97-AF65-F5344CB8AC3E}">
        <p14:creationId xmlns:p14="http://schemas.microsoft.com/office/powerpoint/2010/main" val="85730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08360" y="253901"/>
            <a:ext cx="8773988" cy="733673"/>
          </a:xfrm>
          <a:solidFill>
            <a:srgbClr val="0033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ระบบส่งเสริมการเกษตรยุค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COVID</a:t>
            </a:r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-19 (2563)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ตัวแทนเนื้อหา 2"/>
          <p:cNvSpPr txBox="1">
            <a:spLocks/>
          </p:cNvSpPr>
          <p:nvPr/>
        </p:nvSpPr>
        <p:spPr>
          <a:xfrm>
            <a:off x="251520" y="1059582"/>
            <a:ext cx="8712968" cy="3888432"/>
          </a:xfrm>
          <a:prstGeom prst="rect">
            <a:avLst/>
          </a:prstGeom>
          <a:solidFill>
            <a:srgbClr val="FFFFFF">
              <a:alpha val="61961"/>
            </a:srgbClr>
          </a:solidFill>
          <a:ln w="12700">
            <a:noFill/>
            <a:prstDash val="lg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tabLst>
                <a:tab pos="266700" algn="l"/>
              </a:tabLst>
            </a:pPr>
            <a:r>
              <a:rPr lang="th-TH" b="1" spc="-100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นส</a:t>
            </a:r>
            <a:r>
              <a:rPr lang="th-TH" b="1" spc="-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.ที่ </a:t>
            </a:r>
            <a:r>
              <a:rPr lang="th-TH" b="1" spc="-100" dirty="0" err="1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นร</a:t>
            </a:r>
            <a:r>
              <a:rPr lang="th-TH" b="1" spc="-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. 1007.4/326 ลงวันที่ 5 มีนาคม 2563</a:t>
            </a:r>
            <a:br>
              <a:rPr lang="th-TH" b="1" spc="-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กำหนดหลักเกณฑ์สำหรับข้าราชการปฏิบัติงานภายในที่พัก ฯ</a:t>
            </a:r>
          </a:p>
          <a:p>
            <a:pPr>
              <a:spcBef>
                <a:spcPts val="600"/>
              </a:spcBef>
              <a:tabLst>
                <a:tab pos="266700" algn="l"/>
              </a:tabLst>
            </a:pPr>
            <a:r>
              <a:rPr lang="th-TH" b="1" spc="-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มติ ครม. 17 มีนาคม 2563</a:t>
            </a:r>
            <a:br>
              <a:rPr lang="th-TH" b="1" spc="-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เห็นชอบทุกกระทรวงมอบงานให้ข้าราชการและเจ้าหน้าที่ทำงานบางอย่างนอกสถานที่ตั้งฯ</a:t>
            </a:r>
          </a:p>
          <a:p>
            <a:pPr>
              <a:spcBef>
                <a:spcPts val="600"/>
              </a:spcBef>
              <a:tabLst>
                <a:tab pos="266700" algn="l"/>
              </a:tabLst>
            </a:pPr>
            <a:r>
              <a:rPr lang="th-TH" b="1" spc="-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ประกาศกรมส่งเสริมการเกษตร 10 มี.ค. 63 และ 20 มี.ค. 63 และ 26 มี.ค. 63</a:t>
            </a:r>
            <a:br>
              <a:rPr lang="th-TH" b="1" spc="-100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มาตรการการป้องกันและการเฝ้าระวังการแพร่ระบาดฯ </a:t>
            </a:r>
          </a:p>
        </p:txBody>
      </p:sp>
    </p:spTree>
    <p:extLst>
      <p:ext uri="{BB962C8B-B14F-4D97-AF65-F5344CB8AC3E}">
        <p14:creationId xmlns:p14="http://schemas.microsoft.com/office/powerpoint/2010/main" val="213522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51" b="46495" l="90744" r="9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0" t="34183" r="2556" b="52137"/>
          <a:stretch/>
        </p:blipFill>
        <p:spPr bwMode="auto">
          <a:xfrm>
            <a:off x="950481" y="4057652"/>
            <a:ext cx="850900" cy="81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4" t="74416" r="30334" b="6357"/>
          <a:stretch/>
        </p:blipFill>
        <p:spPr bwMode="auto">
          <a:xfrm>
            <a:off x="3275856" y="1782527"/>
            <a:ext cx="2304256" cy="72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08360" y="253901"/>
            <a:ext cx="8773988" cy="733673"/>
          </a:xfrm>
          <a:solidFill>
            <a:srgbClr val="0033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ปรับวิธีการดำเนินงานส่งเสริมการเกษตรในสถานการณ์ฉุกเฉิน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COVID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-19 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2063" l="66167" r="94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00" r="6666" b="50000"/>
          <a:stretch/>
        </p:blipFill>
        <p:spPr bwMode="auto">
          <a:xfrm>
            <a:off x="323527" y="1125933"/>
            <a:ext cx="1949529" cy="187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ลูกศรขวา 1"/>
          <p:cNvSpPr/>
          <p:nvPr/>
        </p:nvSpPr>
        <p:spPr>
          <a:xfrm>
            <a:off x="2273057" y="2603748"/>
            <a:ext cx="570751" cy="5760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6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5"/>
          <a:stretch/>
        </p:blipFill>
        <p:spPr bwMode="auto">
          <a:xfrm>
            <a:off x="3827191" y="2269815"/>
            <a:ext cx="2077390" cy="181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3" r="74739"/>
          <a:stretch/>
        </p:blipFill>
        <p:spPr bwMode="auto">
          <a:xfrm>
            <a:off x="3145582" y="2474383"/>
            <a:ext cx="688480" cy="141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วงรี 2"/>
          <p:cNvSpPr/>
          <p:nvPr/>
        </p:nvSpPr>
        <p:spPr>
          <a:xfrm>
            <a:off x="2915816" y="1419622"/>
            <a:ext cx="3240360" cy="3024336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ลูกศรขวา 10"/>
          <p:cNvSpPr/>
          <p:nvPr/>
        </p:nvSpPr>
        <p:spPr>
          <a:xfrm>
            <a:off x="6222451" y="2601838"/>
            <a:ext cx="570751" cy="5760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23678"/>
            <a:ext cx="1619515" cy="161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00800" y="3363838"/>
            <a:ext cx="24636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Extension</a:t>
            </a:r>
            <a:endParaRPr lang="th-TH" sz="4400" b="1" dirty="0">
              <a:solidFill>
                <a:srgbClr val="00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530" b="97996" l="44000" r="9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11" t="42177" r="25236" b="22209"/>
          <a:stretch/>
        </p:blipFill>
        <p:spPr bwMode="auto">
          <a:xfrm>
            <a:off x="469130" y="3083562"/>
            <a:ext cx="724410" cy="66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244" b="84481" l="21800" r="33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0" t="57214" r="64520" b="12489"/>
          <a:stretch/>
        </p:blipFill>
        <p:spPr bwMode="auto">
          <a:xfrm>
            <a:off x="1035710" y="2986007"/>
            <a:ext cx="1210335" cy="126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51" b="46495" l="90744" r="9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0" t="34183" r="2556" b="52137"/>
          <a:stretch/>
        </p:blipFill>
        <p:spPr bwMode="auto">
          <a:xfrm>
            <a:off x="707422" y="3919012"/>
            <a:ext cx="486118" cy="4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2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08360" y="253901"/>
            <a:ext cx="8773988" cy="733673"/>
          </a:xfrm>
          <a:solidFill>
            <a:srgbClr val="0033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ปรับวิธีการดำเนินงานส่งเสริมการเกษตรในสถานการณ์ฉุกเฉิน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COVID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-19 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ตัวแทนเนื้อหา 2"/>
          <p:cNvSpPr txBox="1">
            <a:spLocks/>
          </p:cNvSpPr>
          <p:nvPr/>
        </p:nvSpPr>
        <p:spPr>
          <a:xfrm>
            <a:off x="251520" y="1707654"/>
            <a:ext cx="8712968" cy="3240360"/>
          </a:xfrm>
          <a:prstGeom prst="rect">
            <a:avLst/>
          </a:prstGeom>
          <a:solidFill>
            <a:srgbClr val="FFFFFF">
              <a:alpha val="61961"/>
            </a:srgbClr>
          </a:solidFill>
          <a:ln w="12700">
            <a:noFill/>
            <a:prstDash val="lg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tabLst>
                <a:tab pos="266700" algn="l"/>
              </a:tabLst>
            </a:pPr>
            <a:r>
              <a:rPr lang="th-TH" sz="3600" b="1" spc="-100" dirty="0" smtClean="0">
                <a:latin typeface="TH SarabunPSK" pitchFamily="34" charset="-34"/>
                <a:cs typeface="TH SarabunPSK" pitchFamily="34" charset="-34"/>
              </a:rPr>
              <a:t>เวทีประชุม (</a:t>
            </a:r>
            <a:r>
              <a:rPr lang="en-US" sz="3600" b="1" spc="-100" dirty="0" smtClean="0">
                <a:latin typeface="TH SarabunPSK" pitchFamily="34" charset="-34"/>
                <a:cs typeface="TH SarabunPSK" pitchFamily="34" charset="-34"/>
              </a:rPr>
              <a:t>Meeting) </a:t>
            </a:r>
            <a:r>
              <a:rPr lang="th-TH" sz="3600" b="1" spc="-100" dirty="0" smtClean="0">
                <a:latin typeface="TH SarabunPSK" pitchFamily="34" charset="-34"/>
                <a:cs typeface="TH SarabunPSK" pitchFamily="34" charset="-34"/>
              </a:rPr>
              <a:t>ผ่านระบบการสื่อสารทางไกล สื่ออิเล็กทรอนิกส์</a:t>
            </a:r>
          </a:p>
          <a:p>
            <a:pPr>
              <a:spcBef>
                <a:spcPts val="600"/>
              </a:spcBef>
              <a:tabLst>
                <a:tab pos="266700" algn="l"/>
              </a:tabLst>
            </a:pPr>
            <a:r>
              <a:rPr lang="th-TH" sz="3600" b="1" spc="-100" dirty="0" smtClean="0">
                <a:latin typeface="TH SarabunPSK" pitchFamily="34" charset="-34"/>
                <a:cs typeface="TH SarabunPSK" pitchFamily="34" charset="-34"/>
              </a:rPr>
              <a:t>เวทีแลกเปลี่ยนเรียนรู้ (</a:t>
            </a:r>
            <a:r>
              <a:rPr lang="en-US" sz="3600" b="1" spc="-100" dirty="0" smtClean="0">
                <a:latin typeface="TH SarabunPSK" pitchFamily="34" charset="-34"/>
                <a:cs typeface="TH SarabunPSK" pitchFamily="34" charset="-34"/>
              </a:rPr>
              <a:t>Workshop) </a:t>
            </a:r>
            <a:r>
              <a:rPr lang="th-TH" sz="3600" b="1" spc="-100" dirty="0" smtClean="0">
                <a:latin typeface="TH SarabunPSK" pitchFamily="34" charset="-34"/>
                <a:cs typeface="TH SarabunPSK" pitchFamily="34" charset="-34"/>
              </a:rPr>
              <a:t>ให้เลื่อนออกไป</a:t>
            </a:r>
          </a:p>
          <a:p>
            <a:pPr>
              <a:spcBef>
                <a:spcPts val="600"/>
              </a:spcBef>
              <a:tabLst>
                <a:tab pos="266700" algn="l"/>
              </a:tabLst>
            </a:pPr>
            <a:r>
              <a:rPr lang="th-TH" sz="3600" b="1" spc="-100" dirty="0" smtClean="0">
                <a:latin typeface="TH SarabunPSK" pitchFamily="34" charset="-34"/>
                <a:cs typeface="TH SarabunPSK" pitchFamily="34" charset="-34"/>
              </a:rPr>
              <a:t>เวทีฝึกอบรมเฉพาะกิจ (</a:t>
            </a:r>
            <a:r>
              <a:rPr lang="en-US" sz="3600" b="1" spc="-100" dirty="0" smtClean="0">
                <a:latin typeface="TH SarabunPSK" pitchFamily="34" charset="-34"/>
                <a:cs typeface="TH SarabunPSK" pitchFamily="34" charset="-34"/>
              </a:rPr>
              <a:t>Training) </a:t>
            </a:r>
            <a:r>
              <a:rPr lang="th-TH" sz="3600" b="1" spc="-100" dirty="0" smtClean="0">
                <a:latin typeface="TH SarabunPSK" pitchFamily="34" charset="-34"/>
                <a:cs typeface="TH SarabunPSK" pitchFamily="34" charset="-34"/>
              </a:rPr>
              <a:t>ส่งเสริมให้เจ้าหน้าที่พัฒนาตนเองผ่านระบบอิเล็กทรอนิกส์  </a:t>
            </a:r>
            <a:r>
              <a:rPr lang="en-US" sz="3600" b="1" spc="-100" dirty="0" smtClean="0">
                <a:latin typeface="TH SarabunPSK" pitchFamily="34" charset="-34"/>
                <a:cs typeface="TH SarabunPSK" pitchFamily="34" charset="-34"/>
              </a:rPr>
              <a:t>E-learning DOAE  K - Station</a:t>
            </a:r>
            <a:endParaRPr lang="th-TH" sz="3600" b="1" spc="-100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2954" y="999768"/>
            <a:ext cx="50101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การถ่ายทอดความรู้ (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Training</a:t>
            </a:r>
            <a:endParaRPr lang="th-TH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586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08360" y="253901"/>
            <a:ext cx="8773988" cy="733673"/>
          </a:xfrm>
          <a:solidFill>
            <a:srgbClr val="0033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ปรับวิธีการดำเนินงานส่งเสริมการเกษตรในสถานการณ์ฉุกเฉิน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COVID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-19 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ตัวแทนเนื้อหา 2"/>
          <p:cNvSpPr txBox="1">
            <a:spLocks/>
          </p:cNvSpPr>
          <p:nvPr/>
        </p:nvSpPr>
        <p:spPr>
          <a:xfrm>
            <a:off x="251520" y="1707654"/>
            <a:ext cx="8712968" cy="3240360"/>
          </a:xfrm>
          <a:prstGeom prst="rect">
            <a:avLst/>
          </a:prstGeom>
          <a:solidFill>
            <a:srgbClr val="FFFFFF">
              <a:alpha val="61961"/>
            </a:srgbClr>
          </a:solidFill>
          <a:ln w="12700">
            <a:noFill/>
            <a:prstDash val="lg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tabLst>
                <a:tab pos="266700" algn="l"/>
              </a:tabLst>
            </a:pPr>
            <a:r>
              <a:rPr lang="th-TH" sz="3600" b="1" spc="-100" dirty="0" smtClean="0">
                <a:latin typeface="TH SarabunPSK" pitchFamily="34" charset="-34"/>
                <a:cs typeface="TH SarabunPSK" pitchFamily="34" charset="-34"/>
              </a:rPr>
              <a:t>เตรียมการก่อนเยี่ยมเยียน ประชุมสำนักงานเกษตรอำเภอ วางแผนการส่งเสริมผ่านสื่อต่าง ๆ </a:t>
            </a:r>
          </a:p>
          <a:p>
            <a:pPr>
              <a:spcBef>
                <a:spcPts val="600"/>
              </a:spcBef>
              <a:tabLst>
                <a:tab pos="266700" algn="l"/>
              </a:tabLst>
            </a:pPr>
            <a:r>
              <a:rPr lang="th-TH" sz="3600" b="1" spc="-100" dirty="0" smtClean="0">
                <a:latin typeface="TH SarabunPSK" pitchFamily="34" charset="-34"/>
                <a:cs typeface="TH SarabunPSK" pitchFamily="34" charset="-34"/>
              </a:rPr>
              <a:t>การเยี่ยมเยียนเกษตรกร </a:t>
            </a:r>
            <a:r>
              <a:rPr lang="th-TH" sz="3600" b="1" u="sng" spc="-100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เน้น </a:t>
            </a:r>
            <a:r>
              <a:rPr lang="th-TH" sz="3600" b="1" spc="-100" dirty="0" smtClean="0">
                <a:latin typeface="TH SarabunPSK" pitchFamily="34" charset="-34"/>
                <a:cs typeface="TH SarabunPSK" pitchFamily="34" charset="-34"/>
              </a:rPr>
              <a:t>การสื่อสารทางไกลผ่านผู้แทนเกษตรกรทั้งรายเดี่ยว กลุ่ม มวลชน</a:t>
            </a:r>
          </a:p>
          <a:p>
            <a:pPr>
              <a:spcBef>
                <a:spcPts val="600"/>
              </a:spcBef>
              <a:tabLst>
                <a:tab pos="266700" algn="l"/>
              </a:tabLst>
            </a:pPr>
            <a:r>
              <a:rPr lang="th-TH" sz="3600" b="1" spc="-100" dirty="0" smtClean="0">
                <a:latin typeface="TH SarabunPSK" pitchFamily="34" charset="-34"/>
                <a:cs typeface="TH SarabunPSK" pitchFamily="34" charset="-34"/>
              </a:rPr>
              <a:t>การสรุปผลการเยี่ยม โดยใช้</a:t>
            </a:r>
            <a:r>
              <a:rPr lang="en-US" sz="3600" b="1" spc="-100" dirty="0" smtClean="0">
                <a:latin typeface="TH SarabunPSK" pitchFamily="34" charset="-34"/>
                <a:cs typeface="TH SarabunPSK" pitchFamily="34" charset="-34"/>
              </a:rPr>
              <a:t> AAR (After Action Review)</a:t>
            </a:r>
            <a:endParaRPr lang="th-TH" sz="3600" b="1" spc="-100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2954" y="999768"/>
            <a:ext cx="50101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การเยี่ยมเยียน (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Visiting)</a:t>
            </a:r>
            <a:endParaRPr lang="th-TH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7635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08360" y="253901"/>
            <a:ext cx="8773988" cy="733673"/>
          </a:xfrm>
          <a:solidFill>
            <a:srgbClr val="0033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ปรับวิธีการดำเนินงานส่งเสริมการเกษตรในสถานการณ์ฉุกเฉิน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COVID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-19 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ตัวแทนเนื้อหา 2"/>
          <p:cNvSpPr txBox="1">
            <a:spLocks/>
          </p:cNvSpPr>
          <p:nvPr/>
        </p:nvSpPr>
        <p:spPr>
          <a:xfrm>
            <a:off x="395536" y="1707653"/>
            <a:ext cx="3960440" cy="2940589"/>
          </a:xfrm>
          <a:prstGeom prst="rect">
            <a:avLst/>
          </a:prstGeom>
          <a:solidFill>
            <a:schemeClr val="accent3">
              <a:lumMod val="20000"/>
              <a:lumOff val="80000"/>
              <a:alpha val="61961"/>
            </a:schemeClr>
          </a:solidFill>
          <a:ln w="12700">
            <a:solidFill>
              <a:srgbClr val="008000"/>
            </a:solidFill>
            <a:prstDash val="lg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tabLst>
                <a:tab pos="266700" algn="l"/>
              </a:tabLst>
            </a:pPr>
            <a:r>
              <a:rPr lang="th-TH" sz="4000" b="1" spc="-100" dirty="0" smtClean="0">
                <a:latin typeface="TH SarabunPSK" pitchFamily="34" charset="-34"/>
                <a:cs typeface="TH SarabunPSK" pitchFamily="34" charset="-34"/>
              </a:rPr>
              <a:t>เตรียมการนิเทศ</a:t>
            </a:r>
          </a:p>
          <a:p>
            <a:pPr>
              <a:spcBef>
                <a:spcPts val="600"/>
              </a:spcBef>
              <a:tabLst>
                <a:tab pos="266700" algn="l"/>
              </a:tabLst>
            </a:pPr>
            <a:r>
              <a:rPr lang="th-TH" sz="4000" b="1" spc="-100" dirty="0" smtClean="0">
                <a:latin typeface="TH SarabunPSK" pitchFamily="34" charset="-34"/>
                <a:cs typeface="TH SarabunPSK" pitchFamily="34" charset="-34"/>
              </a:rPr>
              <a:t>กำหนดประเด็นนิเทศ</a:t>
            </a:r>
          </a:p>
          <a:p>
            <a:pPr>
              <a:spcBef>
                <a:spcPts val="600"/>
              </a:spcBef>
              <a:tabLst>
                <a:tab pos="266700" algn="l"/>
              </a:tabLst>
            </a:pPr>
            <a:r>
              <a:rPr lang="th-TH" sz="4000" b="1" spc="-100" dirty="0" smtClean="0">
                <a:latin typeface="TH SarabunPSK" pitchFamily="34" charset="-34"/>
                <a:cs typeface="TH SarabunPSK" pitchFamily="34" charset="-34"/>
              </a:rPr>
              <a:t>การดำเนินการนิเทศ</a:t>
            </a:r>
          </a:p>
          <a:p>
            <a:pPr>
              <a:spcBef>
                <a:spcPts val="600"/>
              </a:spcBef>
              <a:tabLst>
                <a:tab pos="266700" algn="l"/>
              </a:tabLst>
            </a:pPr>
            <a:r>
              <a:rPr lang="th-TH" sz="4000" b="1" spc="-100" dirty="0" smtClean="0">
                <a:latin typeface="TH SarabunPSK" pitchFamily="34" charset="-34"/>
                <a:cs typeface="TH SarabunPSK" pitchFamily="34" charset="-34"/>
              </a:rPr>
              <a:t>รายงานผล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02954" y="999768"/>
            <a:ext cx="50101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การนิเทศงาน (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Supervision)</a:t>
            </a:r>
            <a:endParaRPr lang="th-TH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ตัวแทนเนื้อหา 2"/>
          <p:cNvSpPr txBox="1">
            <a:spLocks/>
          </p:cNvSpPr>
          <p:nvPr/>
        </p:nvSpPr>
        <p:spPr>
          <a:xfrm>
            <a:off x="4896036" y="1707654"/>
            <a:ext cx="3960440" cy="1584176"/>
          </a:xfrm>
          <a:prstGeom prst="rect">
            <a:avLst/>
          </a:prstGeom>
          <a:solidFill>
            <a:srgbClr val="FFCCCC">
              <a:alpha val="61961"/>
            </a:srgbClr>
          </a:solidFill>
          <a:ln w="28575">
            <a:solidFill>
              <a:srgbClr val="CC0066"/>
            </a:solidFill>
            <a:prstDash val="sysDot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  <a:tabLst>
                <a:tab pos="266700" algn="l"/>
              </a:tabLst>
            </a:pPr>
            <a:r>
              <a:rPr lang="th-TH" sz="4400" b="1" u="sng" spc="-100" dirty="0" smtClean="0">
                <a:latin typeface="TH SarabunPSK" pitchFamily="34" charset="-34"/>
                <a:cs typeface="TH SarabunPSK" pitchFamily="34" charset="-34"/>
              </a:rPr>
              <a:t>วิธีการ </a:t>
            </a:r>
            <a:r>
              <a:rPr lang="th-TH" sz="4000" b="1" spc="-100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000" b="1" spc="-100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4000" b="1" spc="-100" dirty="0" smtClean="0">
                <a:latin typeface="TH SarabunPSK" pitchFamily="34" charset="-34"/>
                <a:cs typeface="TH SarabunPSK" pitchFamily="34" charset="-34"/>
              </a:rPr>
              <a:t>ผ่านการสื่อสารแบบทางไกล</a:t>
            </a:r>
          </a:p>
        </p:txBody>
      </p:sp>
      <p:sp>
        <p:nvSpPr>
          <p:cNvPr id="3" name="ลูกศรขวา 2"/>
          <p:cNvSpPr/>
          <p:nvPr/>
        </p:nvSpPr>
        <p:spPr>
          <a:xfrm flipH="1">
            <a:off x="4499992" y="2215598"/>
            <a:ext cx="396044" cy="610124"/>
          </a:xfrm>
          <a:prstGeom prst="rightArrow">
            <a:avLst/>
          </a:prstGeom>
          <a:solidFill>
            <a:srgbClr val="FFCCCC"/>
          </a:solidFill>
          <a:ln w="28575">
            <a:solidFill>
              <a:srgbClr val="CC0066"/>
            </a:solidFill>
            <a:prstDash val="sysDot"/>
          </a:ln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ts val="600"/>
              </a:spcBef>
              <a:buFont typeface="Arial" pitchFamily="34" charset="0"/>
              <a:buNone/>
              <a:tabLst>
                <a:tab pos="266700" algn="l"/>
              </a:tabLst>
            </a:pPr>
            <a:endParaRPr lang="th-TH" sz="4400" b="1" u="sng" spc="-10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48" y="3413595"/>
            <a:ext cx="2038264" cy="135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https://scontent.fbkk4-3.fna.fbcdn.net/v/t1.0-9/118665375_141795057590362_4246190447215857217_o.jpg?_nc_cat=100&amp;_nc_sid=8bfeb9&amp;_nc_eui2=AeFvxImZ8J309vJXfaowmshatqO2skxifLm2o7ayTGJ8ue76jm5EQsCnwZJO14VCIUadkGSc0veeE7rcjkbcPvGf&amp;_nc_ohc=APuO4qWQ68EAX8mtnf6&amp;_nc_ht=scontent.fbkk4-3.fna&amp;oh=4827358c4024f15832723e8838b14e87&amp;oe=5F7B102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7"/>
          <a:stretch/>
        </p:blipFill>
        <p:spPr bwMode="auto">
          <a:xfrm>
            <a:off x="6954305" y="3413595"/>
            <a:ext cx="1902171" cy="135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91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208360" y="253901"/>
            <a:ext cx="8773988" cy="733673"/>
          </a:xfrm>
          <a:solidFill>
            <a:srgbClr val="0033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ปรับวิธีการดำเนินงานส่งเสริมการเกษตรในสถานการณ์ฉุกเฉิน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COVID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-19 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ตัวแทนเนื้อหา 2"/>
          <p:cNvSpPr txBox="1">
            <a:spLocks/>
          </p:cNvSpPr>
          <p:nvPr/>
        </p:nvSpPr>
        <p:spPr>
          <a:xfrm>
            <a:off x="395536" y="1707654"/>
            <a:ext cx="8496944" cy="2880320"/>
          </a:xfrm>
          <a:prstGeom prst="rect">
            <a:avLst/>
          </a:prstGeom>
          <a:solidFill>
            <a:schemeClr val="accent3">
              <a:lumMod val="20000"/>
              <a:lumOff val="80000"/>
              <a:alpha val="61961"/>
            </a:schemeClr>
          </a:solidFill>
          <a:ln w="12700">
            <a:solidFill>
              <a:srgbClr val="008000"/>
            </a:solidFill>
            <a:prstDash val="lg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tabLst>
                <a:tab pos="266700" algn="l"/>
              </a:tabLst>
            </a:pPr>
            <a:r>
              <a:rPr lang="th-TH" sz="4000" b="1" spc="-100" dirty="0" smtClean="0">
                <a:latin typeface="TH SarabunPSK" pitchFamily="34" charset="-34"/>
                <a:cs typeface="TH SarabunPSK" pitchFamily="34" charset="-34"/>
              </a:rPr>
              <a:t>การจัดงบประมาณสนับสนุน</a:t>
            </a:r>
          </a:p>
          <a:p>
            <a:pPr>
              <a:spcBef>
                <a:spcPts val="600"/>
              </a:spcBef>
              <a:tabLst>
                <a:tab pos="266700" algn="l"/>
              </a:tabLst>
            </a:pPr>
            <a:r>
              <a:rPr lang="th-TH" sz="4000" b="1" spc="-100" dirty="0" smtClean="0">
                <a:latin typeface="TH SarabunPSK" pitchFamily="34" charset="-34"/>
                <a:cs typeface="TH SarabunPSK" pitchFamily="34" charset="-34"/>
              </a:rPr>
              <a:t>ข้อมูลองค์ความรู้ ระเบียบ หลักเกณฑ์ รวบรวมไว้ใน </a:t>
            </a:r>
            <a:r>
              <a:rPr lang="en-US" sz="4000" b="1" spc="-100" dirty="0" smtClean="0">
                <a:latin typeface="TH SarabunPSK" pitchFamily="34" charset="-34"/>
                <a:cs typeface="TH SarabunPSK" pitchFamily="34" charset="-34"/>
              </a:rPr>
              <a:t>Web</a:t>
            </a:r>
          </a:p>
          <a:p>
            <a:pPr>
              <a:spcBef>
                <a:spcPts val="600"/>
              </a:spcBef>
              <a:tabLst>
                <a:tab pos="266700" algn="l"/>
              </a:tabLst>
            </a:pPr>
            <a:r>
              <a:rPr lang="th-TH" sz="4000" b="1" spc="-100" dirty="0" smtClean="0">
                <a:latin typeface="TH SarabunPSK" pitchFamily="34" charset="-34"/>
                <a:cs typeface="TH SarabunPSK" pitchFamily="34" charset="-34"/>
              </a:rPr>
              <a:t>การสร้างขวัญกำลังใจ</a:t>
            </a:r>
          </a:p>
          <a:p>
            <a:pPr>
              <a:spcBef>
                <a:spcPts val="600"/>
              </a:spcBef>
              <a:tabLst>
                <a:tab pos="266700" algn="l"/>
              </a:tabLst>
            </a:pPr>
            <a:r>
              <a:rPr lang="th-TH" sz="4000" b="1" spc="-100" dirty="0" smtClean="0">
                <a:latin typeface="TH SarabunPSK" pitchFamily="34" charset="-34"/>
                <a:cs typeface="TH SarabunPSK" pitchFamily="34" charset="-34"/>
              </a:rPr>
              <a:t>ด้านวิชาการ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02954" y="999768"/>
            <a:ext cx="50101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การสนับสนุน (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Supporting)</a:t>
            </a:r>
            <a:endParaRPr lang="th-TH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888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202332"/>
            <a:ext cx="8784976" cy="857250"/>
          </a:xfr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ภารกิจ อำนาจหน้าที่ในปัจจุบัน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79512" y="1056135"/>
            <a:ext cx="8784976" cy="3747863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pPr marL="355600" indent="-355600">
              <a:spcBef>
                <a:spcPts val="400"/>
              </a:spcBef>
              <a:buFont typeface="+mj-lt"/>
              <a:buAutoNum type="arabicPeriod"/>
            </a:pPr>
            <a:r>
              <a:rPr lang="th-TH" b="1" dirty="0" smtClean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ดำเนินการตามกฎหมายว่าด้วยการส่งเสริมวิสาหกิจชุมชน</a:t>
            </a:r>
          </a:p>
          <a:p>
            <a:pPr marL="355600" indent="-355600">
              <a:spcBef>
                <a:spcPts val="400"/>
              </a:spcBef>
              <a:buFont typeface="+mj-lt"/>
              <a:buAutoNum type="arabicPeriod"/>
            </a:pPr>
            <a:r>
              <a:rPr lang="th-TH" b="1" dirty="0" smtClean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ส่งเสริมและพัฒนาเกษตรกร ครอบครัวเกษตรกร องค์กรเกษตรกร </a:t>
            </a:r>
            <a:br>
              <a:rPr lang="th-TH" b="1" dirty="0" smtClean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และวิสาหกิจชุมชน</a:t>
            </a:r>
          </a:p>
          <a:p>
            <a:pPr marL="355600" indent="-355600">
              <a:spcBef>
                <a:spcPts val="400"/>
              </a:spcBef>
              <a:buFont typeface="+mj-lt"/>
              <a:buAutoNum type="arabicPeriod"/>
            </a:pPr>
            <a:r>
              <a:rPr lang="th-TH" b="1" dirty="0" smtClean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ส่งเสริมและพัฒนาการผลิตและจัดการสินค้าเกษตร</a:t>
            </a:r>
          </a:p>
          <a:p>
            <a:pPr marL="355600" indent="-355600">
              <a:spcBef>
                <a:spcPts val="400"/>
              </a:spcBef>
              <a:buFont typeface="+mj-lt"/>
              <a:buAutoNum type="arabicPeriod"/>
            </a:pPr>
            <a:r>
              <a:rPr lang="th-TH" b="1" dirty="0" smtClean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ฝึกอาชีพ ถ่ายทอดเทคโนโลยี และให้บริการทางการเกษตร</a:t>
            </a:r>
          </a:p>
          <a:p>
            <a:pPr marL="355600" indent="-355600">
              <a:spcBef>
                <a:spcPts val="400"/>
              </a:spcBef>
              <a:buFont typeface="+mj-lt"/>
              <a:buAutoNum type="arabicPeriod"/>
            </a:pPr>
            <a:r>
              <a:rPr lang="th-TH" b="1" dirty="0" smtClean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ศึกษา วิจัย และพัฒนางานด้านการส่งเสริมการเกษตร</a:t>
            </a:r>
          </a:p>
          <a:p>
            <a:pPr marL="355600" indent="-355600">
              <a:spcBef>
                <a:spcPts val="400"/>
              </a:spcBef>
              <a:buFont typeface="+mj-lt"/>
              <a:buAutoNum type="arabicPeriod"/>
            </a:pPr>
            <a:r>
              <a:rPr lang="th-TH" b="1" dirty="0" smtClean="0">
                <a:solidFill>
                  <a:srgbClr val="003300"/>
                </a:solidFill>
                <a:latin typeface="TH SarabunPSK" pitchFamily="34" charset="-34"/>
                <a:cs typeface="TH SarabunPSK" pitchFamily="34" charset="-34"/>
              </a:rPr>
              <a:t>ปฏิบัติหน้าที่อื่น ๆ ตามที่ได้รับมอบหมาย</a:t>
            </a:r>
            <a:endParaRPr lang="th-TH" b="1" dirty="0">
              <a:solidFill>
                <a:srgbClr val="00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076056" y="332810"/>
            <a:ext cx="388843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b="1" dirty="0" smtClean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ตามกฎกระทรวงแบ่งราชการกรมส่งเสริมการเกษตร กระทรวงเกษตรและสหกรณ์ พ.ศ. 2557</a:t>
            </a:r>
            <a:endParaRPr lang="th-TH" b="1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618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02176"/>
            <a:ext cx="5150896" cy="205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59"/>
          <a:stretch/>
        </p:blipFill>
        <p:spPr bwMode="auto">
          <a:xfrm>
            <a:off x="17038" y="1008508"/>
            <a:ext cx="2410953" cy="411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คำบรรยายภาพแบบเมฆ 4"/>
          <p:cNvSpPr/>
          <p:nvPr/>
        </p:nvSpPr>
        <p:spPr>
          <a:xfrm rot="11032014">
            <a:off x="2904284" y="320323"/>
            <a:ext cx="5932657" cy="2812653"/>
          </a:xfrm>
          <a:prstGeom prst="cloudCallout">
            <a:avLst>
              <a:gd name="adj1" fmla="val 70107"/>
              <a:gd name="adj2" fmla="val 1615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C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" name="กลุ่ม 3"/>
          <p:cNvGrpSpPr/>
          <p:nvPr/>
        </p:nvGrpSpPr>
        <p:grpSpPr>
          <a:xfrm>
            <a:off x="2843808" y="843558"/>
            <a:ext cx="1440160" cy="1872208"/>
            <a:chOff x="1289145" y="116586"/>
            <a:chExt cx="1152128" cy="1457329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8" b="97344" l="0" r="967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1" t="27857" r="35476" b="26667"/>
            <a:stretch/>
          </p:blipFill>
          <p:spPr bwMode="auto">
            <a:xfrm>
              <a:off x="1289145" y="116586"/>
              <a:ext cx="1152128" cy="1457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7" name="Picture 5" descr="เตือน!! เกษตรกรขึ้นทะเบียนรับเงินเยียวยาภายใน 15 พ.ค.นี้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60" r="15064"/>
            <a:stretch/>
          </p:blipFill>
          <p:spPr bwMode="auto">
            <a:xfrm>
              <a:off x="1778398" y="464467"/>
              <a:ext cx="372600" cy="360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104456" y="760511"/>
            <a:ext cx="4788024" cy="2005732"/>
          </a:xfrm>
        </p:spPr>
        <p:txBody>
          <a:bodyPr>
            <a:noAutofit/>
          </a:bodyPr>
          <a:lstStyle/>
          <a:p>
            <a:r>
              <a:rPr lang="th-TH" sz="48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+mn-ea"/>
                <a:cs typeface="TH SarabunPSK" pitchFamily="34" charset="-34"/>
              </a:rPr>
              <a:t>การปรับ</a:t>
            </a:r>
            <a:r>
              <a:rPr lang="th-TH" sz="5400" b="1" i="1" spc="3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+mn-ea"/>
                <a:cs typeface="TH SarabunPSK" pitchFamily="34" charset="-34"/>
              </a:rPr>
              <a:t/>
            </a:r>
            <a:br>
              <a:rPr lang="th-TH" sz="5400" b="1" i="1" spc="3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+mn-ea"/>
                <a:cs typeface="TH SarabunPSK" pitchFamily="34" charset="-34"/>
              </a:rPr>
            </a:br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+mn-ea"/>
                <a:cs typeface="TH SarabunPSK" pitchFamily="34" charset="-34"/>
              </a:rPr>
              <a:t>ระบบส่งเสริมการเกษตร</a:t>
            </a:r>
            <a:b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+mn-ea"/>
                <a:cs typeface="TH SarabunPSK" pitchFamily="34" charset="-34"/>
              </a:rPr>
            </a:br>
            <a:r>
              <a:rPr lang="th-TH" sz="48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+mn-ea"/>
                <a:cs typeface="TH SarabunPSK" pitchFamily="34" charset="-34"/>
              </a:rPr>
              <a:t>ในอนาคต</a:t>
            </a:r>
          </a:p>
        </p:txBody>
      </p:sp>
    </p:spTree>
    <p:extLst>
      <p:ext uri="{BB962C8B-B14F-4D97-AF65-F5344CB8AC3E}">
        <p14:creationId xmlns:p14="http://schemas.microsoft.com/office/powerpoint/2010/main" val="283264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1347614"/>
            <a:ext cx="2736304" cy="3589907"/>
          </a:xfrm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endParaRPr lang="th-TH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5" name="ชื่อเรื่อง 1"/>
          <p:cNvSpPr txBox="1">
            <a:spLocks/>
          </p:cNvSpPr>
          <p:nvPr/>
        </p:nvSpPr>
        <p:spPr>
          <a:xfrm>
            <a:off x="3203848" y="1347614"/>
            <a:ext cx="2736304" cy="3589907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ชื่อเรื่อง 1"/>
          <p:cNvSpPr txBox="1">
            <a:spLocks/>
          </p:cNvSpPr>
          <p:nvPr/>
        </p:nvSpPr>
        <p:spPr>
          <a:xfrm>
            <a:off x="6156176" y="1347613"/>
            <a:ext cx="2736304" cy="358990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dirty="0">
              <a:ln>
                <a:solidFill>
                  <a:srgbClr val="FF3300"/>
                </a:solidFill>
              </a:ln>
            </a:endParaRPr>
          </a:p>
        </p:txBody>
      </p:sp>
      <p:pic>
        <p:nvPicPr>
          <p:cNvPr id="8194" name="Picture 2" descr="E:\90_บรรยายระบบส่งเสริม\ภาพ\18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3"/>
          <a:stretch/>
        </p:blipFill>
        <p:spPr bwMode="auto">
          <a:xfrm>
            <a:off x="251520" y="1382085"/>
            <a:ext cx="2736303" cy="355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4" t="52430" r="16349" b="38195"/>
          <a:stretch/>
        </p:blipFill>
        <p:spPr bwMode="auto">
          <a:xfrm>
            <a:off x="12948" y="-20538"/>
            <a:ext cx="913105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51519" y="747058"/>
            <a:ext cx="2736303" cy="70788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อดีต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04850" y="711736"/>
            <a:ext cx="2735301" cy="70788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ปัจจุบัน</a:t>
            </a: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55715" y="747058"/>
            <a:ext cx="2735301" cy="707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อนาคต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94192"/>
            <a:ext cx="2724438" cy="204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19622"/>
            <a:ext cx="2743359" cy="15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 descr="การเกษตร 4.0 ในยุค  ดิจิทัลต้องก้าวไปข้างหน้าอย่างรวดเร็วเพื่อรับมือกับการเปลี่ยนแปลงของโลก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3" r="18211"/>
          <a:stretch/>
        </p:blipFill>
        <p:spPr bwMode="auto">
          <a:xfrm>
            <a:off x="7562364" y="2955509"/>
            <a:ext cx="1301246" cy="198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ฤดูหนาวเมืองมุกดาหาร ปลูกผักกวางตุ้ง ขายผ่านเฟสบุ๊ค สร้างรายได้อย่างงาม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9" r="23122" b="8669"/>
          <a:stretch/>
        </p:blipFill>
        <p:spPr bwMode="auto">
          <a:xfrm>
            <a:off x="6146033" y="2943710"/>
            <a:ext cx="1479468" cy="199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content.fbkk4-1.fna.fbcdn.net/v/t1.0-9/118241858_3035515749903739_4004857678852431616_o.jpg?_nc_cat=105&amp;_nc_sid=730e14&amp;_nc_eui2=AeHS_r88VUfQrKL-wz1l84gbDs1ltT-xdSwOzWW1P7F1LM29k8JCZ8bqIHF93YHvmmEUJb3-LOfObuDQ7TCts2QQ&amp;_nc_ohc=bP_zSAfLzEkAX9kQ7qB&amp;_nc_ht=scontent.fbkk4-1.fna&amp;oh=b9da248c4c01431da0a84fe73b6c0230&amp;oe=5F7A28C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5"/>
          <a:stretch/>
        </p:blipFill>
        <p:spPr bwMode="auto">
          <a:xfrm>
            <a:off x="3203848" y="1419622"/>
            <a:ext cx="2736304" cy="172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0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85" y="915566"/>
            <a:ext cx="288032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2" y="3075806"/>
            <a:ext cx="3341608" cy="194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6" r="25214"/>
          <a:stretch/>
        </p:blipFill>
        <p:spPr bwMode="auto">
          <a:xfrm>
            <a:off x="217446" y="915566"/>
            <a:ext cx="330513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94016"/>
            <a:ext cx="2909054" cy="218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640" y="3075806"/>
            <a:ext cx="2636544" cy="197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44"/>
          <a:stretch/>
        </p:blipFill>
        <p:spPr bwMode="auto">
          <a:xfrm>
            <a:off x="6199449" y="3076702"/>
            <a:ext cx="2793773" cy="197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4" t="52430" r="16349" b="38195"/>
          <a:stretch/>
        </p:blipFill>
        <p:spPr bwMode="auto">
          <a:xfrm>
            <a:off x="12948" y="-20538"/>
            <a:ext cx="913105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78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1347614"/>
            <a:ext cx="2736304" cy="3589907"/>
          </a:xfrm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endParaRPr lang="th-TH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5" name="ชื่อเรื่อง 1"/>
          <p:cNvSpPr txBox="1">
            <a:spLocks/>
          </p:cNvSpPr>
          <p:nvPr/>
        </p:nvSpPr>
        <p:spPr>
          <a:xfrm>
            <a:off x="3203848" y="1347614"/>
            <a:ext cx="2736304" cy="3589907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ชื่อเรื่อง 1"/>
          <p:cNvSpPr txBox="1">
            <a:spLocks/>
          </p:cNvSpPr>
          <p:nvPr/>
        </p:nvSpPr>
        <p:spPr>
          <a:xfrm>
            <a:off x="6156176" y="1347613"/>
            <a:ext cx="2736304" cy="358990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dirty="0">
              <a:ln>
                <a:solidFill>
                  <a:srgbClr val="FF3300"/>
                </a:solidFill>
              </a:ln>
            </a:endParaRPr>
          </a:p>
        </p:txBody>
      </p:sp>
      <p:pic>
        <p:nvPicPr>
          <p:cNvPr id="9218" name="Picture 2" descr="E:\90_บรรยายระบบส่งเสริม\ภาพ\DSC01565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23" t="277" r="5270"/>
          <a:stretch/>
        </p:blipFill>
        <p:spPr bwMode="auto">
          <a:xfrm>
            <a:off x="237551" y="1311688"/>
            <a:ext cx="2744211" cy="362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42"/>
            <a:ext cx="91440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51519" y="747058"/>
            <a:ext cx="2736303" cy="70788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อดีต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4850" y="711736"/>
            <a:ext cx="2735301" cy="70788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ปัจจุบัน</a:t>
            </a: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55715" y="747058"/>
            <a:ext cx="2735301" cy="707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อนาคต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4" name="Picture 2" descr="พช.ยะลา ทดสอบ ระบบประชุมทางไกล ผ่าน Line Video Call -  สำนักงานพัฒนาชุมชนจังหวัดยะล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6" t="448" b="1"/>
          <a:stretch/>
        </p:blipFill>
        <p:spPr bwMode="auto">
          <a:xfrm>
            <a:off x="6155714" y="1311688"/>
            <a:ext cx="2735301" cy="264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11" b="66508" l="6667" r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80" r="43679" b="38142"/>
          <a:stretch/>
        </p:blipFill>
        <p:spPr bwMode="auto">
          <a:xfrm>
            <a:off x="7193670" y="2763099"/>
            <a:ext cx="1698810" cy="217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ฟีเจอร์ใหม่!! LINE MEETING สำหรับประชุมออนไลน์ และ Profile Deco  ไอเทมตกแต่งโปรไฟล์ - Siamphone.co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6" r="25359" b="6354"/>
          <a:stretch/>
        </p:blipFill>
        <p:spPr bwMode="auto">
          <a:xfrm>
            <a:off x="6203572" y="3787444"/>
            <a:ext cx="1176740" cy="115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ลงพื้นที่ตรวจสอบแปลงตัวอย่างของเกษตรกรที่เข้าร่วมโครงการ | .:: สำนักงานเกษตรอำเภอภูผาม่าน  จังหวัดขอนแก่น ::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850" y="2882561"/>
            <a:ext cx="2720286" cy="204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content.fbkk4-2.fna.fbcdn.net/v/t1.0-9/118192032_3044225052366142_2059281371871146715_o.jpg?_nc_cat=102&amp;_nc_sid=730e14&amp;_nc_eui2=AeHDvnemF86fQ2-CWFItt-EVq9OqL3-Kpter06ovf4qm15hpN7D-5-kfLiz31sZRxK1GnEeCAgfHCxIkenIvrFHQ&amp;_nc_ohc=3JHDZigkQ_4AX-57NID&amp;_nc_ht=scontent.fbkk4-2.fna&amp;oh=a4f264d0b3d33c380ad14215c7e388ba&amp;oe=5F7B30B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2"/>
          <a:stretch/>
        </p:blipFill>
        <p:spPr bwMode="auto">
          <a:xfrm>
            <a:off x="3236132" y="1396695"/>
            <a:ext cx="2689004" cy="16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3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1347614"/>
            <a:ext cx="2736304" cy="3589907"/>
          </a:xfrm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endParaRPr lang="th-TH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5" name="ชื่อเรื่อง 1"/>
          <p:cNvSpPr txBox="1">
            <a:spLocks/>
          </p:cNvSpPr>
          <p:nvPr/>
        </p:nvSpPr>
        <p:spPr>
          <a:xfrm>
            <a:off x="3203848" y="1347614"/>
            <a:ext cx="2736304" cy="3589907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ชื่อเรื่อง 1"/>
          <p:cNvSpPr txBox="1">
            <a:spLocks/>
          </p:cNvSpPr>
          <p:nvPr/>
        </p:nvSpPr>
        <p:spPr>
          <a:xfrm>
            <a:off x="6156176" y="1347613"/>
            <a:ext cx="2736304" cy="358990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dirty="0">
              <a:ln>
                <a:solidFill>
                  <a:srgbClr val="FF3300"/>
                </a:solidFill>
              </a:ln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E:\อออออออ\ภาพ\15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8" r="33419"/>
          <a:stretch/>
        </p:blipFill>
        <p:spPr bwMode="auto">
          <a:xfrm>
            <a:off x="251519" y="1347613"/>
            <a:ext cx="2728913" cy="358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ประมวลภาพ “สติ๊กเกอร์ติดรถยนต์และอาคารสำนักงาน” – สำนักงานเลขานุการกรม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59" y="3251262"/>
            <a:ext cx="1282633" cy="96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กลุ่ม 2"/>
          <p:cNvGrpSpPr/>
          <p:nvPr/>
        </p:nvGrpSpPr>
        <p:grpSpPr>
          <a:xfrm>
            <a:off x="3217359" y="1456308"/>
            <a:ext cx="2753072" cy="1794954"/>
            <a:chOff x="3187080" y="3142567"/>
            <a:chExt cx="2753072" cy="1794954"/>
          </a:xfrm>
        </p:grpSpPr>
        <p:pic>
          <p:nvPicPr>
            <p:cNvPr id="5122" name="Picture 2" descr="https://scontent.fbkk4-3.fna.fbcdn.net/v/t1.0-9/91665691_2977199962323442_3400245554347769856_o.jpg?_nc_cat=100&amp;_nc_sid=8bfeb9&amp;_nc_eui2=AeG3UJyT6CtENeghy_mGMH6rUfoLpIJqBv5R-gukgmoG_luuEjvtq_q6Eb9zYkLvOZatbxLuIMUE511sWv2MuYaz&amp;_nc_ohc=yuqZY8C5QPsAX-Tl5h5&amp;_nc_ht=scontent.fbkk4-3.fna&amp;oh=24a9062743ac285432045a498c3bfe9b&amp;oe=5F7CB81B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03"/>
            <a:stretch/>
          </p:blipFill>
          <p:spPr bwMode="auto">
            <a:xfrm flipH="1">
              <a:off x="3187080" y="3142567"/>
              <a:ext cx="2753072" cy="179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เกษตรฯ ติวเข้ม  จนท.บริหารจัดการไม้ผลคุณภาพพร้อมศึกษาระบบโลจิสติกส์พื้นที่เศรษฐกิจภาคอีสานตอนบน  – Thailand Plus Onl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3926180"/>
              <a:ext cx="223488" cy="229746"/>
            </a:xfrm>
            <a:prstGeom prst="rect">
              <a:avLst/>
            </a:prstGeom>
            <a:noFill/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251519" y="783744"/>
            <a:ext cx="2736303" cy="70788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อดีต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4850" y="748422"/>
            <a:ext cx="2735301" cy="70788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ปัจจุบัน</a:t>
            </a: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5715" y="783744"/>
            <a:ext cx="2735301" cy="707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อนาคต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132" name="Picture 12" descr="Lenovo เปิดตัว 3 Tablet ระบบปฏิบัติการใหม่ที่เล็กและฉลาด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66296"/>
            <a:ext cx="1470439" cy="88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ชุดคอมพิวเตอร์ตั้งโต๊ะ Lenovo มือสอง | Shopee Thailand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7" t="25329" r="12879" b="25508"/>
          <a:stretch/>
        </p:blipFill>
        <p:spPr bwMode="auto">
          <a:xfrm>
            <a:off x="4593895" y="4011910"/>
            <a:ext cx="1338125" cy="89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s://cdn.gotoknow.org/assets/media/files/001/053/856/large_WP_20140814_017.jpg?141309167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8"/>
          <a:stretch/>
        </p:blipFill>
        <p:spPr bwMode="auto">
          <a:xfrm>
            <a:off x="3221037" y="4135205"/>
            <a:ext cx="1351463" cy="80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 descr="สินค้าไอทีอื่นๆ - 108accessory : Inspired by LnwShop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56308"/>
            <a:ext cx="2599958" cy="168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16" y="3235170"/>
            <a:ext cx="27051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1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919" y="2481406"/>
            <a:ext cx="2753166" cy="183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scontent.fbkk4-1.fna.fbcdn.net/v/t1.0-9/117744886_3018523404936307_8763395311480578084_o.jpg?_nc_cat=105&amp;_nc_sid=730e14&amp;_nc_eui2=AeF2_p22Yy2BgwPsQX1Z-Qx9gOQO5MRjpgWA5A7kxGOmBf_fUr9qlL2R1t4Nbt_MLpd_dc1cR6_8AP22ZfA75xss&amp;_nc_ohc=jOijUm6tzNAAX9jbavE&amp;_nc_ht=scontent.fbkk4-1.fna&amp;oh=ac5193254af691ae22989f6df34ed485&amp;oe=5F7A5C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63638"/>
            <a:ext cx="1626125" cy="10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57150"/>
            <a:ext cx="8905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0"/>
          <a:stretch/>
        </p:blipFill>
        <p:spPr bwMode="auto">
          <a:xfrm>
            <a:off x="3084917" y="3795886"/>
            <a:ext cx="2753167" cy="117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s://scontent.fbkk4-1.fna.fbcdn.net/v/t1.0-9/117967984_3018579688264012_5358202003874554270_o.jpg?_nc_cat=107&amp;_nc_sid=730e14&amp;_nc_eui2=AeEY748v9V5rXX1yOfZPM-wR_W2tUXNjFO_9ba1Rc2MU70RqvgiZ0mtKVnd2Cavn7vXsQh3zohxm6aicb5gYkpyB&amp;_nc_ohc=yDow-B5cTtsAX-zigJZ&amp;_nc_ht=scontent.fbkk4-1.fna&amp;oh=d3e8bbcb3ed14b022d6a7494cf293927&amp;oe=5F7B080B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1" t="15013"/>
          <a:stretch/>
        </p:blipFill>
        <p:spPr bwMode="auto">
          <a:xfrm>
            <a:off x="3059832" y="1523582"/>
            <a:ext cx="1366645" cy="110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927760"/>
            <a:ext cx="2592288" cy="70788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อดีต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9832" y="927760"/>
            <a:ext cx="2778253" cy="70788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ปัจจุบัน</a:t>
            </a: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2161" y="915566"/>
            <a:ext cx="2799541" cy="707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อนาคต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6"/>
          <a:stretch/>
        </p:blipFill>
        <p:spPr>
          <a:xfrm>
            <a:off x="241536" y="1659346"/>
            <a:ext cx="2612256" cy="1524087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6"/>
          <a:stretch/>
        </p:blipFill>
        <p:spPr>
          <a:xfrm>
            <a:off x="241536" y="3143426"/>
            <a:ext cx="2602272" cy="1804537"/>
          </a:xfrm>
          <a:prstGeom prst="rect">
            <a:avLst/>
          </a:prstGeom>
        </p:spPr>
      </p:pic>
      <p:sp>
        <p:nvSpPr>
          <p:cNvPr id="11" name="AutoShape 7" descr="https://www.xn--42cgaap5hwbdhf6eovf2c4d4a5a9kf9n4a.com/wp-content/uploads/2017/03/%E0%B8%A0%E0%B8%B2%E0%B8%9E%E0%B8%AB%E0%B8%A5%E0%B8%B1%E0%B8%812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2" name="AutoShape 9" descr="https://www.xn--42cgaap5hwbdhf6eovf2c4d4a5a9kf9n4a.com/wp-content/uploads/2017/03/%E0%B8%A0%E0%B8%B2%E0%B8%9E%E0%B8%AB%E0%B8%A5%E0%B8%B1%E0%B8%812.jpg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3" name="AutoShape 11" descr="https://www.xn--42cgaap5hwbdhf6eovf2c4d4a5a9kf9n4a.com/wp-content/uploads/2017/03/%E0%B8%A0%E0%B8%B2%E0%B8%9E%E0%B8%AB%E0%B8%A5%E0%B8%B1%E0%B8%812.jpg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7" t="18186" r="13968" b="9759"/>
          <a:stretch/>
        </p:blipFill>
        <p:spPr bwMode="auto">
          <a:xfrm>
            <a:off x="6012161" y="1668952"/>
            <a:ext cx="2799541" cy="172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 descr="เกษตรจังหวัดน่าน ร่วมประชุมเกษตรจังหวัดและหัวหน้าส่วนราชการระดับเขต  ปีงบประมาณ 2563 ครั้งที่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3" y="2654978"/>
            <a:ext cx="991901" cy="74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16065" r="21071" b="6442"/>
          <a:stretch/>
        </p:blipFill>
        <p:spPr bwMode="auto">
          <a:xfrm>
            <a:off x="6250916" y="3344171"/>
            <a:ext cx="2386593" cy="160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28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" y="0"/>
            <a:ext cx="89058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6" r="9985"/>
          <a:stretch/>
        </p:blipFill>
        <p:spPr bwMode="auto">
          <a:xfrm>
            <a:off x="3059832" y="1563638"/>
            <a:ext cx="2778253" cy="33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Farmbook แอปฯสมุดทะเบียนเกษตรกรดิจิทัล | Sugar Asia Magazin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t="-1727" r="50000" b="-1047"/>
          <a:stretch/>
        </p:blipFill>
        <p:spPr bwMode="auto">
          <a:xfrm>
            <a:off x="6012161" y="1528316"/>
            <a:ext cx="1399771" cy="190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ในภาพอาจจะมี หน้าจอ และสำนักงาน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87" r="4210" b="21633"/>
          <a:stretch/>
        </p:blipFill>
        <p:spPr bwMode="auto">
          <a:xfrm>
            <a:off x="251520" y="1556122"/>
            <a:ext cx="2592288" cy="329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การกรอกข้อมูลขึ้นปรับปรุงทะเบียนเกษตรกร - YouTube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7" t="20754" r="9881" b="25700"/>
          <a:stretch/>
        </p:blipFill>
        <p:spPr bwMode="auto">
          <a:xfrm>
            <a:off x="251520" y="3569355"/>
            <a:ext cx="2592287" cy="127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520" y="927760"/>
            <a:ext cx="2592288" cy="707886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อดีต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9832" y="855752"/>
            <a:ext cx="2778253" cy="70788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ปัจจุบัน</a:t>
            </a: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2161" y="855752"/>
            <a:ext cx="2799541" cy="707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อนาคต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3398360"/>
            <a:ext cx="1399771" cy="97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527" y="1491630"/>
            <a:ext cx="1527822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3450" y="4168121"/>
            <a:ext cx="279954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BIG DATA</a:t>
            </a:r>
            <a:endParaRPr lang="th-TH" sz="5400" b="1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098" name="Picture 2" descr="ตรวจสอบสถานะเกษตรกรง่ายเพียงคลิกเดียว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58" y="4050574"/>
            <a:ext cx="1457718" cy="82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62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เกษตรจังหวัดแม่ฮ่องสอน แนะเกษตรกรผู้ปลูกพืช ปี 2563 ขึ้นทะเบียน  หรือปรับปรุงทะเบียนเกษตรผ่านแอปพลิเคชั่น Farmbook โดยไม่ต้องมาที่สำนักงาน  ลดความเสี่ยงในสถานการณ์การแพร่ระบาดของ COVID-1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53" y="24736"/>
            <a:ext cx="5104545" cy="511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book แอปฯสมุดทะเบียนเกษตรกรดิจิทัล | Sugar Asia Magaz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t="12" r="45881" b="-1047"/>
          <a:stretch/>
        </p:blipFill>
        <p:spPr bwMode="auto">
          <a:xfrm>
            <a:off x="5148944" y="1219200"/>
            <a:ext cx="3995056" cy="396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armbook แอปฯสมุดทะเบียนเกษตรกรดิจิทัล | Sugar Asia Magaz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5" t="-687" r="-61" b="60074"/>
          <a:stretch/>
        </p:blipFill>
        <p:spPr bwMode="auto">
          <a:xfrm>
            <a:off x="5148944" y="752391"/>
            <a:ext cx="3995056" cy="141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4" r="19320"/>
          <a:stretch/>
        </p:blipFill>
        <p:spPr bwMode="auto">
          <a:xfrm>
            <a:off x="5114298" y="51470"/>
            <a:ext cx="4029702" cy="62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89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5928" r="4667" b="79984"/>
          <a:stretch/>
        </p:blipFill>
        <p:spPr>
          <a:xfrm>
            <a:off x="251520" y="183684"/>
            <a:ext cx="3289709" cy="515858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257402" y="843553"/>
            <a:ext cx="870708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เกษตรกร </a:t>
            </a:r>
            <a:r>
              <a:rPr lang="th-TH" b="1" dirty="0" smtClean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1.0 </a:t>
            </a:r>
            <a:r>
              <a:rPr lang="en-US" b="1" dirty="0" smtClean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b="1" dirty="0" smtClean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เกษตรกร</a:t>
            </a:r>
            <a:r>
              <a:rPr lang="th-TH" b="1" dirty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แบบ</a:t>
            </a:r>
            <a:r>
              <a:rPr lang="th-TH" b="1" dirty="0" smtClean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ดั้งเดิม (</a:t>
            </a:r>
            <a:r>
              <a:rPr lang="en-US" b="1" dirty="0" smtClean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Traditional)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เกษตรกร</a:t>
            </a:r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กลุ่มนี้มีพื้นที่เพาะปลูกน้อย เน้นการใช้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แรงงานคน</a:t>
            </a:r>
            <a:endParaRPr lang="th-TH" sz="26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เกษตรกร 2.0 </a:t>
            </a:r>
            <a:r>
              <a:rPr lang="en-US" b="1" dirty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b="1" dirty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เกษตรกรแบบประยุกต์ใช้เครื่องจักร</a:t>
            </a:r>
            <a:r>
              <a:rPr lang="th-TH" b="1" dirty="0" smtClean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เบา (</a:t>
            </a:r>
            <a:r>
              <a:rPr lang="en-US" b="1" dirty="0" smtClean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Light Machinery)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เริ่ม</a:t>
            </a:r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นำเครื่องจักรเบามาใช้แทน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แรงงานคน</a:t>
            </a:r>
            <a:endParaRPr lang="th-TH" sz="26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เกษตรกร 3.0 </a:t>
            </a:r>
            <a:r>
              <a:rPr lang="en-US" b="1" dirty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b="1" dirty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เกษตรกรแบบประยุกต์ใช้เครื่องจักร</a:t>
            </a:r>
            <a:r>
              <a:rPr lang="th-TH" b="1" dirty="0" smtClean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หนัก(</a:t>
            </a:r>
            <a:r>
              <a:rPr lang="en-US" b="1" dirty="0" smtClean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Heavy Machinery)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มี</a:t>
            </a:r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การลงทุนสูงขึ้น 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นำ</a:t>
            </a:r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เครื่องจักรที่ใช้เทคโนโลยี หรือเครื่องจักรที่มีราคาสูงมาประยุกต์ใช้ในการทำ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เกษตร</a:t>
            </a:r>
            <a:endParaRPr lang="th-TH" sz="26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เกษตรกร 4.0 </a:t>
            </a:r>
            <a:r>
              <a:rPr lang="en-US" b="1" dirty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b="1" dirty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 เกษตรกรประยุกต์ใช้ระบบอัจฉริยะ </a:t>
            </a:r>
            <a:r>
              <a:rPr lang="th-TH" b="1" dirty="0" smtClean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b="1" dirty="0" smtClean="0">
                <a:solidFill>
                  <a:srgbClr val="008000"/>
                </a:solidFill>
                <a:latin typeface="TH SarabunPSK" pitchFamily="34" charset="-34"/>
                <a:cs typeface="TH SarabunPSK" pitchFamily="34" charset="-34"/>
              </a:rPr>
              <a:t>Smart Farmer)</a:t>
            </a:r>
            <a:r>
              <a:rPr lang="en-US" sz="2600" b="1" dirty="0" smtClean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นำ</a:t>
            </a:r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เทคโนโลยีและนวัตกรรมเข้ามาช่วยในการเพาะปลูก 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sz="2600" b="1" dirty="0">
                <a:latin typeface="TH SarabunPSK" pitchFamily="34" charset="-34"/>
                <a:cs typeface="TH SarabunPSK" pitchFamily="34" charset="-34"/>
              </a:rPr>
              <a:t>จัดการ และการตลาด เพื่อควบคุมการดำเนินงานเพื่อพัฒนาไปสู่การทำเกษตรแบบแม่นยำมาก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ขึ้น</a:t>
            </a:r>
            <a:endParaRPr lang="en-US" sz="2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8531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11560" y="2893552"/>
            <a:ext cx="36519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</a:rPr>
              <a:t>เกษตรอัจฉริยะ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01897" y="1635646"/>
            <a:ext cx="38793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Smart Farm</a:t>
            </a:r>
            <a:endParaRPr lang="th-TH" sz="6000" b="1" dirty="0">
              <a:solidFill>
                <a:schemeClr val="bg1"/>
              </a:solidFill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719775" y="1299413"/>
            <a:ext cx="40414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7200" b="1" dirty="0" smtClean="0">
                <a:solidFill>
                  <a:schemeClr val="bg1"/>
                </a:solidFill>
              </a:rPr>
              <a:t>เกษตรแม่นยำ</a:t>
            </a:r>
            <a:endParaRPr lang="th-TH" sz="7200" b="1" dirty="0">
              <a:solidFill>
                <a:schemeClr val="bg1"/>
              </a:solidFill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647081" y="639728"/>
            <a:ext cx="38853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SMART AGRICULTURE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01897" y="424283"/>
            <a:ext cx="38619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</a:rPr>
              <a:t>เกษตรกรรม 4.0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381292" y="2499742"/>
            <a:ext cx="47023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Big Data </a:t>
            </a:r>
            <a:r>
              <a:rPr lang="th-TH" sz="4400" b="1" dirty="0">
                <a:solidFill>
                  <a:schemeClr val="bg1"/>
                </a:solidFill>
              </a:rPr>
              <a:t>ทางการเกษตร</a:t>
            </a: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490955" y="3378940"/>
            <a:ext cx="40414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การเกษตรแม่นยำสูง 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611560" y="4246552"/>
            <a:ext cx="7972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Precision </a:t>
            </a:r>
            <a:r>
              <a:rPr lang="en-US" sz="3600" dirty="0">
                <a:solidFill>
                  <a:schemeClr val="bg1"/>
                </a:solidFill>
              </a:rPr>
              <a:t>Agriculture </a:t>
            </a:r>
            <a:r>
              <a:rPr lang="th-TH" sz="3600" dirty="0" smtClean="0">
                <a:solidFill>
                  <a:schemeClr val="bg1"/>
                </a:solidFill>
              </a:rPr>
              <a:t>/</a:t>
            </a:r>
            <a:r>
              <a:rPr lang="en-US" sz="3600" dirty="0" smtClean="0">
                <a:solidFill>
                  <a:schemeClr val="bg1"/>
                </a:solidFill>
              </a:rPr>
              <a:t>Precision Farming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29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05"/>
          <a:stretch/>
        </p:blipFill>
        <p:spPr bwMode="auto">
          <a:xfrm>
            <a:off x="539552" y="-1471"/>
            <a:ext cx="8064896" cy="514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73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กรมส่งเสริมการเกษตรปรับแผนให้เกษตรกรชาวสวนปาล์มน้ำมันขึ้นทะเบียนที่บ้าน  ป้องกันการแพร่ระบาดโควิด-19 – สำนักงานเลขานุการกรม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1"/>
          <a:stretch/>
        </p:blipFill>
        <p:spPr bwMode="auto">
          <a:xfrm>
            <a:off x="4628477" y="771551"/>
            <a:ext cx="4515524" cy="43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3541" cy="318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1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ระบบให้น้ำอัจฉริยะ ลดต้นทุนเพิ่มผลผลิต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0"/>
          <a:stretch/>
        </p:blipFill>
        <p:spPr bwMode="auto">
          <a:xfrm>
            <a:off x="3811182" y="2550746"/>
            <a:ext cx="2511391" cy="210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ระบบจ่ายน้ำเพื่อการเกษตรแบบแม่นยำอัจฉริยะ – MJU Smart &amp; Precision  Agricult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" r="2986" b="18672"/>
          <a:stretch/>
        </p:blipFill>
        <p:spPr bwMode="auto">
          <a:xfrm>
            <a:off x="3811182" y="176555"/>
            <a:ext cx="4487046" cy="234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7861"/>
          <a:stretch/>
        </p:blipFill>
        <p:spPr>
          <a:xfrm>
            <a:off x="190500" y="288006"/>
            <a:ext cx="3557431" cy="4525480"/>
          </a:xfrm>
          <a:prstGeom prst="rect">
            <a:avLst/>
          </a:prstGeom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05" y="2522645"/>
            <a:ext cx="2798982" cy="212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24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mart Farming เกษตรอัจฉริยะ ความหวังใหม่ของเกษตรกรไทย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mart Farming เกษตรอัจฉริยะ ความหวังใหม่ของเกษตรกรไทย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0"/>
            <a:ext cx="4735760" cy="315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11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เอ็นไอเอชี้ 7 วิถีเกษตรนวัตกรรมดาวรุ่ง รับคนไทยกลับถิ่นฐานสร้างอาชีพใหม่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1" t="25246" r="-330" b="574"/>
          <a:stretch/>
        </p:blipFill>
        <p:spPr bwMode="auto">
          <a:xfrm>
            <a:off x="4068439" y="-1"/>
            <a:ext cx="5075561" cy="31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8439" cy="305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ส่อง 'เทรนด์เทคโนโลยีเกษตรอัจฉริยะ' แนวทางปรับใช้ พัฒนาเกษตรไทยยุคดิจิทัล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985" y="2408709"/>
            <a:ext cx="4068439" cy="271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ache-igetweb-v2.mt108.info/uploads/images-cache/2862/filemanager/b004a6d3ca852a7cc924c99ce19702ad_fu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43" b="52206"/>
          <a:stretch/>
        </p:blipFill>
        <p:spPr bwMode="auto">
          <a:xfrm>
            <a:off x="3076" y="2092215"/>
            <a:ext cx="5078909" cy="300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64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5"/>
          <a:stretch/>
        </p:blipFill>
        <p:spPr bwMode="auto">
          <a:xfrm>
            <a:off x="-31014" y="0"/>
            <a:ext cx="4407473" cy="2580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&#10;การซื้อขายในอดีตและปัจจุบัน&#10;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6" descr="&#10;การซื้อขายในอดีตและปัจจุบัน&#10;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1" t="13599" r="2496" b="16933"/>
          <a:stretch/>
        </p:blipFill>
        <p:spPr bwMode="auto">
          <a:xfrm>
            <a:off x="3540189" y="2582653"/>
            <a:ext cx="5068015" cy="25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ท๊อป ซุปเปอร์มาเก็ต | L&amp;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3" r="35171"/>
          <a:stretch/>
        </p:blipFill>
        <p:spPr bwMode="auto">
          <a:xfrm>
            <a:off x="4309321" y="0"/>
            <a:ext cx="4834679" cy="251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3" descr="การตลาด 4P แบบไหนเข้ากับการขายออนไลน์ Lazada ที่สุด - ธนาคารกสิกรไทย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0" t="13436" r="5070" b="10232"/>
          <a:stretch/>
        </p:blipFill>
        <p:spPr bwMode="auto">
          <a:xfrm>
            <a:off x="824756" y="2674498"/>
            <a:ext cx="2703736" cy="237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3298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3314" name="Picture 2" descr="ตำราพิชัยสงครามซุนวู &quot;รู้เขารู้เรา รบร้อยครั้งชนะร้อยครั้ง&quot;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www.stou.ac.th/study/sumrit/2-58(500)/4.1-2-58(50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154" y="0"/>
            <a:ext cx="4607346" cy="513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69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7413" name="Picture 5" descr="คำพ่อสอน &quot;เข้าใจ เข้าถึง พัฒนา&quot;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3" y="0"/>
            <a:ext cx="9164371" cy="515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21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2067694"/>
            <a:ext cx="8229600" cy="857250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FFC000"/>
                </a:solidFill>
              </a:rPr>
              <a:t>The End</a:t>
            </a:r>
            <a:endParaRPr lang="th-TH" sz="9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3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5" y="370236"/>
            <a:ext cx="8486775" cy="857250"/>
          </a:xfrm>
          <a:solidFill>
            <a:srgbClr val="00206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5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กรอบอัตรากำลัง </a:t>
            </a:r>
            <a:r>
              <a:rPr lang="th-TH" sz="40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(1 มิถุนายน 2563)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38" y="1419622"/>
            <a:ext cx="848677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35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23528" y="1200151"/>
            <a:ext cx="8568952" cy="1155575"/>
          </a:xfrm>
          <a:solidFill>
            <a:srgbClr val="FFFFFF"/>
          </a:solidFill>
        </p:spPr>
        <p:txBody>
          <a:bodyPr>
            <a:normAutofit lnSpcReduction="10000"/>
          </a:bodyPr>
          <a:lstStyle/>
          <a:p>
            <a:r>
              <a:rPr lang="th-TH" sz="40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นำเอา 3 หน่วยงานรวมกัน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(งานส่งเสริม </a:t>
            </a:r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สป.กษ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/ กรมกสิกรรม / กรมการข้าว) จัดตั้งสำนักงานเกษตรจังหวัด และเกษตรอำเภอ</a:t>
            </a:r>
          </a:p>
          <a:p>
            <a:pPr marL="0" indent="0">
              <a:buNone/>
            </a:pP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381021" y="216846"/>
            <a:ext cx="8486775" cy="857250"/>
          </a:xfr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h-TH" sz="36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พัฒนาการระบบส่งเสริมการเกษตรของประเทศไทย </a:t>
            </a:r>
            <a:r>
              <a:rPr lang="th-TH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(2510-2519)</a:t>
            </a:r>
            <a:endParaRPr lang="th-TH" sz="24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323528" y="2499742"/>
            <a:ext cx="1512167" cy="72008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 ข้อจำกัด</a:t>
            </a:r>
            <a:endParaRPr lang="th-TH" sz="2800" b="1" dirty="0">
              <a:solidFill>
                <a:srgbClr val="C0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ตัวแทนเนื้อหา 2"/>
          <p:cNvSpPr txBox="1">
            <a:spLocks/>
          </p:cNvSpPr>
          <p:nvPr/>
        </p:nvSpPr>
        <p:spPr>
          <a:xfrm>
            <a:off x="1866977" y="2499742"/>
            <a:ext cx="6881487" cy="2304256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600" b="1" dirty="0" smtClean="0">
                <a:solidFill>
                  <a:srgbClr val="FF3300"/>
                </a:solidFill>
                <a:latin typeface="TH SarabunPSK" pitchFamily="34" charset="-34"/>
                <a:cs typeface="TH SarabunPSK" pitchFamily="34" charset="-34"/>
              </a:rPr>
              <a:t>ด้านอัตรากำลัง</a:t>
            </a:r>
          </a:p>
          <a:p>
            <a:r>
              <a:rPr lang="th-TH" sz="3600" b="1" dirty="0" smtClean="0">
                <a:solidFill>
                  <a:srgbClr val="FF3300"/>
                </a:solidFill>
                <a:latin typeface="TH SarabunPSK" pitchFamily="34" charset="-34"/>
                <a:cs typeface="TH SarabunPSK" pitchFamily="34" charset="-34"/>
              </a:rPr>
              <a:t>เน้นการส่งเสริมการรวมกลุ่ม จัดประชุม แต่นานครั้ง </a:t>
            </a:r>
            <a:br>
              <a:rPr lang="th-TH" sz="3600" b="1" dirty="0" smtClean="0">
                <a:solidFill>
                  <a:srgbClr val="FF33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 smtClean="0">
                <a:solidFill>
                  <a:srgbClr val="FF3300"/>
                </a:solidFill>
                <a:latin typeface="TH SarabunPSK" pitchFamily="34" charset="-34"/>
                <a:cs typeface="TH SarabunPSK" pitchFamily="34" charset="-34"/>
              </a:rPr>
              <a:t>ไม่ทันเวลา</a:t>
            </a:r>
          </a:p>
          <a:p>
            <a:r>
              <a:rPr lang="th-TH" sz="3600" b="1" dirty="0" smtClean="0">
                <a:solidFill>
                  <a:srgbClr val="FF3300"/>
                </a:solidFill>
                <a:latin typeface="TH SarabunPSK" pitchFamily="34" charset="-34"/>
                <a:cs typeface="TH SarabunPSK" pitchFamily="34" charset="-34"/>
              </a:rPr>
              <a:t>จัดทำแปลงสาธิต แต่จัดการเรียนรู้ไม่ได้</a:t>
            </a:r>
          </a:p>
          <a:p>
            <a:r>
              <a:rPr lang="th-TH" sz="3600" b="1" dirty="0" smtClean="0">
                <a:solidFill>
                  <a:srgbClr val="FF3300"/>
                </a:solidFill>
                <a:latin typeface="TH SarabunPSK" pitchFamily="34" charset="-34"/>
                <a:cs typeface="TH SarabunPSK" pitchFamily="34" charset="-34"/>
              </a:rPr>
              <a:t>ขาดวัสดุ อุปกรณ์ ยานพาหนะ</a:t>
            </a:r>
            <a:endParaRPr lang="th-TH" dirty="0" smtClean="0">
              <a:solidFill>
                <a:srgbClr val="FF33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Font typeface="Arial" pitchFamily="34" charset="0"/>
              <a:buNone/>
            </a:pPr>
            <a:endParaRPr lang="th-TH" dirty="0">
              <a:solidFill>
                <a:srgbClr val="FF33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2667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016224" y="983565"/>
            <a:ext cx="7020272" cy="1659631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th-TH" sz="4000" b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ทดลองใช้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ระบบฝึกอบรมและเยี่ยมเยียน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             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Training and Visit System :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T&amp;V)</a:t>
            </a:r>
            <a:br>
              <a:rPr lang="en-US" sz="28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en-US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* </a:t>
            </a:r>
            <a:r>
              <a:rPr lang="th-TH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ทดลองการส่งเสริมแบบเน้นหนักเฉพาะจุดในเขตชลประทาน</a:t>
            </a:r>
            <a:endParaRPr lang="th-TH" dirty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195486"/>
            <a:ext cx="8928991" cy="857250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th-TH" sz="3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พัฒนาการระบบส่งเสริมการเกษตรของประเทศไทย (2510-2519)</a:t>
            </a:r>
            <a:endParaRPr lang="th-TH" sz="38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ตัวแทนเนื้อหา 2"/>
          <p:cNvSpPr txBox="1">
            <a:spLocks/>
          </p:cNvSpPr>
          <p:nvPr/>
        </p:nvSpPr>
        <p:spPr>
          <a:xfrm>
            <a:off x="611560" y="2715766"/>
            <a:ext cx="8064896" cy="23042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indent="-363538">
              <a:spcBef>
                <a:spcPts val="0"/>
              </a:spcBef>
              <a:buFont typeface="+mj-lt"/>
              <a:buAutoNum type="arabicPeriod"/>
            </a:pPr>
            <a:r>
              <a:rPr lang="th-TH" sz="2700" b="1" dirty="0" smtClean="0">
                <a:latin typeface="TH SarabunPSK" pitchFamily="34" charset="-34"/>
                <a:cs typeface="TH SarabunPSK" pitchFamily="34" charset="-34"/>
              </a:rPr>
              <a:t>โครงการเจ้าพระยาตอนบน (ชัยนาท สิงห์บุรี)</a:t>
            </a:r>
          </a:p>
          <a:p>
            <a:pPr marL="363538" indent="-363538">
              <a:spcBef>
                <a:spcPts val="0"/>
              </a:spcBef>
              <a:buFont typeface="+mj-lt"/>
              <a:buAutoNum type="arabicPeriod"/>
            </a:pPr>
            <a:r>
              <a:rPr lang="th-TH" sz="2700" b="1" dirty="0" smtClean="0">
                <a:latin typeface="TH SarabunPSK" pitchFamily="34" charset="-34"/>
                <a:cs typeface="TH SarabunPSK" pitchFamily="34" charset="-34"/>
              </a:rPr>
              <a:t>โครงการลำพระเพลิง (นครราชสีมา)</a:t>
            </a:r>
          </a:p>
          <a:p>
            <a:pPr marL="363538" indent="-363538">
              <a:spcBef>
                <a:spcPts val="0"/>
              </a:spcBef>
              <a:buFont typeface="+mj-lt"/>
              <a:buAutoNum type="arabicPeriod"/>
            </a:pPr>
            <a:r>
              <a:rPr lang="th-TH" sz="2700" b="1" dirty="0" smtClean="0">
                <a:latin typeface="TH SarabunPSK" pitchFamily="34" charset="-34"/>
                <a:cs typeface="TH SarabunPSK" pitchFamily="34" charset="-34"/>
              </a:rPr>
              <a:t>โครงการน้ำพอง – หนองหวาย (ขอนแก่น)</a:t>
            </a:r>
          </a:p>
          <a:p>
            <a:pPr marL="363538" indent="-363538">
              <a:spcBef>
                <a:spcPts val="0"/>
              </a:spcBef>
              <a:buFont typeface="+mj-lt"/>
              <a:buAutoNum type="arabicPeriod"/>
            </a:pPr>
            <a:r>
              <a:rPr lang="th-TH" sz="2700" b="1" dirty="0" smtClean="0">
                <a:latin typeface="TH SarabunPSK" pitchFamily="34" charset="-34"/>
                <a:cs typeface="TH SarabunPSK" pitchFamily="34" charset="-34"/>
              </a:rPr>
              <a:t>โครงการพิษณุโลก (พิษณุโลก)</a:t>
            </a:r>
          </a:p>
          <a:p>
            <a:pPr marL="363538" indent="-363538">
              <a:spcBef>
                <a:spcPts val="0"/>
              </a:spcBef>
              <a:buFont typeface="+mj-lt"/>
              <a:buAutoNum type="arabicPeriod"/>
            </a:pPr>
            <a:r>
              <a:rPr lang="th-TH" sz="2700" b="1" dirty="0" smtClean="0">
                <a:latin typeface="TH SarabunPSK" pitchFamily="34" charset="-34"/>
                <a:cs typeface="TH SarabunPSK" pitchFamily="34" charset="-34"/>
              </a:rPr>
              <a:t>โครงการลำปาว (กาฬสินธุ์)</a:t>
            </a:r>
            <a:endParaRPr lang="th-TH" sz="2700" dirty="0" smtClean="0">
              <a:latin typeface="TH SarabunPSK" pitchFamily="34" charset="-34"/>
              <a:cs typeface="TH SarabunPSK" pitchFamily="34" charset="-34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th-TH" sz="27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AutoShape 4" descr="เขื่อนลำปาว ปรับลดส่งน้ำเพื่อการเกษตร วอนใช้น้ำอย่างประหยัด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7" name="วงรี 6"/>
          <p:cNvSpPr/>
          <p:nvPr/>
        </p:nvSpPr>
        <p:spPr>
          <a:xfrm>
            <a:off x="127642" y="1203598"/>
            <a:ext cx="1780062" cy="1224136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th-TH" sz="6000" b="1" dirty="0" smtClean="0">
                <a:solidFill>
                  <a:schemeClr val="tx1"/>
                </a:solidFill>
                <a:latin typeface="TH SarabunPSK" pitchFamily="34" charset="-34"/>
                <a:cs typeface="+mj-cs"/>
              </a:rPr>
              <a:t>2518</a:t>
            </a:r>
            <a:endParaRPr lang="th-TH" sz="6000" b="1" dirty="0">
              <a:solidFill>
                <a:schemeClr val="tx1"/>
              </a:solidFill>
              <a:latin typeface="TH SarabunPSK" pitchFamily="34" charset="-3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1609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195486"/>
            <a:ext cx="8928991" cy="857250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th-TH" sz="3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 พัฒนาการระบบส่งเสริมการเกษตรของประเทศไทย (2510-2519)</a:t>
            </a:r>
            <a:endParaRPr lang="th-TH" sz="3800" b="1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ตัวแทนเนื้อหา 2"/>
          <p:cNvSpPr txBox="1">
            <a:spLocks/>
          </p:cNvSpPr>
          <p:nvPr/>
        </p:nvSpPr>
        <p:spPr>
          <a:xfrm>
            <a:off x="190500" y="1203598"/>
            <a:ext cx="8773988" cy="3744416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มีเจ้าหน้าที่ส่งเสริม 1 คน / เกษตรกร 4,000 ครัวเรือน</a:t>
            </a: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คัดเลือกหัวหน้าเกษตรกร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(Farmer foreman/ Local farmer’ leader)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รับผิดชอบ 1 คน /เกษตรกร 200 ครัวเรือน รับค่าตอบแทน </a:t>
            </a: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500 บาท/เดือน</a:t>
            </a:r>
          </a:p>
          <a:p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อบรมหัวหน้าเกษตรกรออกไปทำงาน เน้นวิธีการส่งเสริมและฝึกปฏิบัติ </a:t>
            </a:r>
            <a:br>
              <a:rPr lang="th-TH" b="1" spc="-100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ทุก 2 สัปดาห์</a:t>
            </a:r>
          </a:p>
          <a:p>
            <a:r>
              <a:rPr lang="th-TH" b="1" spc="-100" dirty="0" smtClean="0">
                <a:latin typeface="TH SarabunPSK" pitchFamily="34" charset="-34"/>
                <a:cs typeface="TH SarabunPSK" pitchFamily="34" charset="-34"/>
              </a:rPr>
              <a:t>จัดทำแผนปฏิบัติงาน (แผนเยี่ยม)</a:t>
            </a:r>
            <a:endParaRPr lang="th-TH" b="1" spc="-1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AutoShape 4" descr="เขื่อนลำปาว ปรับลดส่งน้ำเพื่อการเกษตร วอนใช้น้ำอย่างประหยัด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565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1469</Words>
  <Application>Microsoft Office PowerPoint</Application>
  <PresentationFormat>On-screen Show (16:9)</PresentationFormat>
  <Paragraphs>200</Paragraphs>
  <Slides>57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Angsana New</vt:lpstr>
      <vt:lpstr>Arial</vt:lpstr>
      <vt:lpstr>Calibri</vt:lpstr>
      <vt:lpstr>Cordia New</vt:lpstr>
      <vt:lpstr>TH SarabunIT๙</vt:lpstr>
      <vt:lpstr>TH SarabunPSK</vt:lpstr>
      <vt:lpstr>Wingdings</vt:lpstr>
      <vt:lpstr>Wingdings 2</vt:lpstr>
      <vt:lpstr>ชุดรูปแบบของ Office</vt:lpstr>
      <vt:lpstr>ระบบส่งเสริมการเกษตร ของประเทศไทย</vt:lpstr>
      <vt:lpstr>PowerPoint Presentation</vt:lpstr>
      <vt:lpstr> ภารกิจระยะเริ่มแรก</vt:lpstr>
      <vt:lpstr> ภารกิจ อำนาจหน้าที่ในปัจจุบัน</vt:lpstr>
      <vt:lpstr>PowerPoint Presentation</vt:lpstr>
      <vt:lpstr>  กรอบอัตรากำลัง (1 มิถุนายน 2563)</vt:lpstr>
      <vt:lpstr>  พัฒนาการระบบส่งเสริมการเกษตรของประเทศไทย (2510-2519)</vt:lpstr>
      <vt:lpstr>  พัฒนาการระบบส่งเสริมการเกษตรของประเทศไทย (2510-2519)</vt:lpstr>
      <vt:lpstr>  พัฒนาการระบบส่งเสริมการเกษตรของประเทศไทย (2510-2519)</vt:lpstr>
      <vt:lpstr>  พัฒนาการระบบส่งเสริมการเกษตรของประเทศไทย (2510-2519)</vt:lpstr>
      <vt:lpstr>โครงการปรับปรุงระบบส่งเสริมการเกษตร ระยะที่ 1  (2520-2523)</vt:lpstr>
      <vt:lpstr>โครงการปรับปรุงระบบส่งเสริมการเกษตร ระยะที่ 1  (2520-2523)</vt:lpstr>
      <vt:lpstr>โครงการปรับปรุงระบบส่งเสริมการเกษตร ระยะที่ 1  (2520-2523)</vt:lpstr>
      <vt:lpstr>โครงการปรับปรุงระบบส่งเสริมการเกษตร ระยะที่ 1  (2520-2523)</vt:lpstr>
      <vt:lpstr>โครงการปรับปรุงระบบส่งเสริมการเกษตร ระยะที่ 1  (2520-2523)</vt:lpstr>
      <vt:lpstr>โครงการปรับปรุงระบบส่งเสริมการเกษตร ระยะที่ 2  (2523-2525)</vt:lpstr>
      <vt:lpstr>โครงการปรับปรุงระบบส่งเสริมการเกษตร ระยะที่ 2  (2523-2525)</vt:lpstr>
      <vt:lpstr>โครงการปรับปรุงระบบส่งเสริมการเกษตร ระยะที่ 2  (2523-2525)</vt:lpstr>
      <vt:lpstr>โครงการที่เป็นพื้นฐานของการพัฒนาระบบส่งเสริมการเกษตร</vt:lpstr>
      <vt:lpstr>PowerPoint Presentation</vt:lpstr>
      <vt:lpstr>การปรับปรุงระบบส่งเสริมการเกษตร ครั้งที่ 1 (2537)</vt:lpstr>
      <vt:lpstr>การปรับปรุงระบบส่งเสริมการเกษตร ครั้งที่ 1 (2537)</vt:lpstr>
      <vt:lpstr>PowerPoint Presentation</vt:lpstr>
      <vt:lpstr>การปรับปรุงระบบส่งเสริมการเกษตร ครั้งที่ 2 (2540)</vt:lpstr>
      <vt:lpstr>PowerPoint Presentation</vt:lpstr>
      <vt:lpstr>การปรับปรุงระบบส่งเสริมการเกษตร ครั้งที่ 3 (2545)</vt:lpstr>
      <vt:lpstr>PowerPoint Presentation</vt:lpstr>
      <vt:lpstr>การปรับปรุงระบบส่งเสริมการเกษตร ครั้งที่ 4 (2551)</vt:lpstr>
      <vt:lpstr>PowerPoint Presentation</vt:lpstr>
      <vt:lpstr>การปรับปรุงระบบส่งเสริมการเกษตร ครั้งที่ 5 (2557)</vt:lpstr>
      <vt:lpstr>PowerPoint Presentation</vt:lpstr>
      <vt:lpstr>การปรับปรุงระบบส่งเสริมการเกษตร ครั้งที่ 6 (2560)</vt:lpstr>
      <vt:lpstr>กลไกสำคัญในการขับเคลื่อนงานในพื้นที่ 2557 - 2562</vt:lpstr>
      <vt:lpstr>ระบบส่งเสริมการเกษตรยุค COVID-19 (2563)</vt:lpstr>
      <vt:lpstr>ปรับวิธีการดำเนินงานส่งเสริมการเกษตรในสถานการณ์ฉุกเฉิน COVID-19 </vt:lpstr>
      <vt:lpstr>ปรับวิธีการดำเนินงานส่งเสริมการเกษตรในสถานการณ์ฉุกเฉิน COVID-19 </vt:lpstr>
      <vt:lpstr>ปรับวิธีการดำเนินงานส่งเสริมการเกษตรในสถานการณ์ฉุกเฉิน COVID-19 </vt:lpstr>
      <vt:lpstr>ปรับวิธีการดำเนินงานส่งเสริมการเกษตรในสถานการณ์ฉุกเฉิน COVID-19 </vt:lpstr>
      <vt:lpstr>ปรับวิธีการดำเนินงานส่งเสริมการเกษตรในสถานการณ์ฉุกเฉิน COVID-19 </vt:lpstr>
      <vt:lpstr>การปรับ ระบบส่งเสริมการเกษตร ในอนาคต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Advice</dc:creator>
  <cp:lastModifiedBy>Windows User</cp:lastModifiedBy>
  <cp:revision>144</cp:revision>
  <dcterms:created xsi:type="dcterms:W3CDTF">2020-09-01T14:40:23Z</dcterms:created>
  <dcterms:modified xsi:type="dcterms:W3CDTF">2020-12-21T01:05:11Z</dcterms:modified>
</cp:coreProperties>
</file>