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17" r:id="rId3"/>
    <p:sldId id="275" r:id="rId4"/>
    <p:sldId id="283" r:id="rId5"/>
    <p:sldId id="280" r:id="rId6"/>
    <p:sldId id="281" r:id="rId7"/>
    <p:sldId id="318" r:id="rId8"/>
    <p:sldId id="319" r:id="rId9"/>
    <p:sldId id="278" r:id="rId10"/>
    <p:sldId id="309" r:id="rId11"/>
    <p:sldId id="284" r:id="rId12"/>
    <p:sldId id="294" r:id="rId13"/>
    <p:sldId id="295" r:id="rId14"/>
    <p:sldId id="296" r:id="rId15"/>
    <p:sldId id="297" r:id="rId16"/>
    <p:sldId id="298" r:id="rId17"/>
    <p:sldId id="311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312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13" r:id="rId39"/>
    <p:sldId id="315" r:id="rId40"/>
    <p:sldId id="316" r:id="rId41"/>
    <p:sldId id="273" r:id="rId42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00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5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95DDA8-D03E-4B95-9124-82463AF87709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0A69612C-0519-45FA-AC01-0B674B5591C2}">
      <dgm:prSet phldrT="[Text]" phldr="1"/>
      <dgm:spPr/>
      <dgm:t>
        <a:bodyPr/>
        <a:lstStyle/>
        <a:p>
          <a:endParaRPr lang="th-TH" dirty="0"/>
        </a:p>
      </dgm:t>
    </dgm:pt>
    <dgm:pt modelId="{09600472-BC6E-4851-B1F3-6AB80721D1F4}" type="parTrans" cxnId="{74C447E1-FBFD-4E9E-85AE-040F63B125B1}">
      <dgm:prSet/>
      <dgm:spPr/>
      <dgm:t>
        <a:bodyPr/>
        <a:lstStyle/>
        <a:p>
          <a:endParaRPr lang="th-TH"/>
        </a:p>
      </dgm:t>
    </dgm:pt>
    <dgm:pt modelId="{5ED69DBA-9BAC-4818-BD0A-6A2E34CAAE37}" type="sibTrans" cxnId="{74C447E1-FBFD-4E9E-85AE-040F63B125B1}">
      <dgm:prSet/>
      <dgm:spPr/>
      <dgm:t>
        <a:bodyPr/>
        <a:lstStyle/>
        <a:p>
          <a:endParaRPr lang="th-TH"/>
        </a:p>
      </dgm:t>
    </dgm:pt>
    <dgm:pt modelId="{9D91ABAA-B10A-41CA-91F6-F0B50757B6D7}" type="pres">
      <dgm:prSet presAssocID="{5695DDA8-D03E-4B95-9124-82463AF87709}" presName="CompostProcess" presStyleCnt="0">
        <dgm:presLayoutVars>
          <dgm:dir/>
          <dgm:resizeHandles val="exact"/>
        </dgm:presLayoutVars>
      </dgm:prSet>
      <dgm:spPr/>
    </dgm:pt>
    <dgm:pt modelId="{17AB8BFB-D728-43ED-B926-71FDA7F94A23}" type="pres">
      <dgm:prSet presAssocID="{5695DDA8-D03E-4B95-9124-82463AF87709}" presName="arrow" presStyleLbl="bgShp" presStyleIdx="0" presStyleCnt="1" custScaleX="58936" custScaleY="57927" custLinFactNeighborX="27000" custLinFactNeighborY="-168"/>
      <dgm:spPr/>
    </dgm:pt>
    <dgm:pt modelId="{DF1735BD-AFA4-4914-9B73-29C32BB1CC72}" type="pres">
      <dgm:prSet presAssocID="{5695DDA8-D03E-4B95-9124-82463AF87709}" presName="linearProcess" presStyleCnt="0"/>
      <dgm:spPr/>
    </dgm:pt>
    <dgm:pt modelId="{E6895F00-C74F-4B16-AACA-8444FC98D843}" type="pres">
      <dgm:prSet presAssocID="{0A69612C-0519-45FA-AC01-0B674B5591C2}" presName="textNode" presStyleLbl="node1" presStyleIdx="0" presStyleCnt="1" custScaleX="80564" custScaleY="160250" custLinFactNeighborX="-13761" custLinFactNeighborY="-559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74C447E1-FBFD-4E9E-85AE-040F63B125B1}" srcId="{5695DDA8-D03E-4B95-9124-82463AF87709}" destId="{0A69612C-0519-45FA-AC01-0B674B5591C2}" srcOrd="0" destOrd="0" parTransId="{09600472-BC6E-4851-B1F3-6AB80721D1F4}" sibTransId="{5ED69DBA-9BAC-4818-BD0A-6A2E34CAAE37}"/>
    <dgm:cxn modelId="{E5E5B800-CD22-4CDB-9F3D-BA27EAA6A1E0}" type="presOf" srcId="{5695DDA8-D03E-4B95-9124-82463AF87709}" destId="{9D91ABAA-B10A-41CA-91F6-F0B50757B6D7}" srcOrd="0" destOrd="0" presId="urn:microsoft.com/office/officeart/2005/8/layout/hProcess9"/>
    <dgm:cxn modelId="{D1F1BFFF-709D-407F-83DE-EDEAA71325AD}" type="presOf" srcId="{0A69612C-0519-45FA-AC01-0B674B5591C2}" destId="{E6895F00-C74F-4B16-AACA-8444FC98D843}" srcOrd="0" destOrd="0" presId="urn:microsoft.com/office/officeart/2005/8/layout/hProcess9"/>
    <dgm:cxn modelId="{324239DF-F7D7-4BC0-B58E-0A18F430603B}" type="presParOf" srcId="{9D91ABAA-B10A-41CA-91F6-F0B50757B6D7}" destId="{17AB8BFB-D728-43ED-B926-71FDA7F94A23}" srcOrd="0" destOrd="0" presId="urn:microsoft.com/office/officeart/2005/8/layout/hProcess9"/>
    <dgm:cxn modelId="{2928A625-483D-40D0-B511-819E5B15ACD4}" type="presParOf" srcId="{9D91ABAA-B10A-41CA-91F6-F0B50757B6D7}" destId="{DF1735BD-AFA4-4914-9B73-29C32BB1CC72}" srcOrd="1" destOrd="0" presId="urn:microsoft.com/office/officeart/2005/8/layout/hProcess9"/>
    <dgm:cxn modelId="{87CB7DD0-5DAD-4BE7-989F-B0F5E69FF5D7}" type="presParOf" srcId="{DF1735BD-AFA4-4914-9B73-29C32BB1CC72}" destId="{E6895F00-C74F-4B16-AACA-8444FC98D843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84870" cy="50275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700" y="2"/>
            <a:ext cx="2984870" cy="50275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69F4C55-57BF-4467-98BD-2CC353D8824B}" type="datetimeFigureOut">
              <a:rPr lang="th-TH" smtClean="0"/>
              <a:t>18/07/62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517547"/>
            <a:ext cx="2984870" cy="50275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700" y="9517547"/>
            <a:ext cx="2984870" cy="50275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A6BD8CC7-8439-4E6D-A3CC-3CD0FD4EC5D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6563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0BEFB-5436-46C1-BF4E-FF98BB1B569B}" type="datetimeFigureOut">
              <a:rPr lang="th-TH" smtClean="0"/>
              <a:t>18/07/62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A8646-3976-469F-A02E-BD173463880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5226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A8646-3976-469F-A02E-BD1734638802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7292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.JPG"/><Relationship Id="rId3" Type="http://schemas.openxmlformats.org/officeDocument/2006/relationships/image" Target="../media/image7.png"/><Relationship Id="rId7" Type="http://schemas.openxmlformats.org/officeDocument/2006/relationships/image" Target="../media/image5.JPG"/><Relationship Id="rId12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38.jpeg"/><Relationship Id="rId5" Type="http://schemas.microsoft.com/office/2007/relationships/hdphoto" Target="../media/hdphoto1.wdp"/><Relationship Id="rId10" Type="http://schemas.openxmlformats.org/officeDocument/2006/relationships/image" Target="../media/image37.png"/><Relationship Id="rId4" Type="http://schemas.openxmlformats.org/officeDocument/2006/relationships/image" Target="../media/image8.png"/><Relationship Id="rId9" Type="http://schemas.openxmlformats.org/officeDocument/2006/relationships/image" Target="../media/image36.jpe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2"/>
            <a:ext cx="12192000" cy="68581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4048139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  <p:sp>
        <p:nvSpPr>
          <p:cNvPr id="4" name="Rectangle 3"/>
          <p:cNvSpPr/>
          <p:nvPr/>
        </p:nvSpPr>
        <p:spPr>
          <a:xfrm>
            <a:off x="399943" y="-90978"/>
            <a:ext cx="1135920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สรุปกระบวนการ</a:t>
            </a:r>
            <a:endParaRPr lang="th-TH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algn="ctr"/>
            <a:r>
              <a:rPr lang="th-TH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พัฒนานักนิเทศงานส่งเสริมการเกษตร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9271" y="5604427"/>
            <a:ext cx="70134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วันที่ 22 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-</a:t>
            </a:r>
            <a:r>
              <a:rPr lang="th-TH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th-TH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23</a:t>
            </a:r>
            <a:r>
              <a:rPr lang="th-TH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 กรกฎาคม 2562 </a:t>
            </a:r>
          </a:p>
          <a:p>
            <a:pPr algn="ctr"/>
            <a:r>
              <a:rPr lang="th-TH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ณ โรงแรม</a:t>
            </a:r>
            <a:r>
              <a:rPr lang="th-TH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ทีเค</a:t>
            </a:r>
            <a:r>
              <a:rPr lang="th-TH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th-TH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พาเลซ</a:t>
            </a:r>
            <a:r>
              <a:rPr lang="th-TH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 หลักสี่ กรุงเทพมหานคร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8" b="2999"/>
          <a:stretch/>
        </p:blipFill>
        <p:spPr>
          <a:xfrm>
            <a:off x="4167403" y="2150303"/>
            <a:ext cx="3713523" cy="1764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0"/>
          <a:stretch/>
        </p:blipFill>
        <p:spPr>
          <a:xfrm>
            <a:off x="588211" y="2150302"/>
            <a:ext cx="3256837" cy="1764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6" t="17398" r="8446" b="6179"/>
          <a:stretch/>
        </p:blipFill>
        <p:spPr>
          <a:xfrm>
            <a:off x="8200860" y="2150302"/>
            <a:ext cx="3535818" cy="1773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675601" y="3873591"/>
            <a:ext cx="108478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8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นายวุฒินัย ยุวนานนท์</a:t>
            </a:r>
          </a:p>
          <a:p>
            <a:pPr algn="ctr"/>
            <a:r>
              <a:rPr lang="th-TH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ผู้อำนวยการกองวิจัยและพัฒนางานส่งเสริมการเกษตร</a:t>
            </a:r>
            <a:endParaRPr lang="th-TH" sz="4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316" y="5388601"/>
            <a:ext cx="1307142" cy="130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3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330128"/>
            <a:ext cx="12192000" cy="148927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3" name="Oval 12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8015" y="1582974"/>
            <a:ext cx="11282782" cy="923330"/>
          </a:xfrm>
          <a:prstGeom prst="rect">
            <a:avLst/>
          </a:prstGeom>
          <a:noFill/>
          <a:ln w="19050">
            <a:noFill/>
            <a:prstDash val="lg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ประเมินผลการพัฒนานักนิเทศ ปี 2562</a:t>
            </a:r>
          </a:p>
        </p:txBody>
      </p:sp>
      <p:sp>
        <p:nvSpPr>
          <p:cNvPr id="2" name="Rectangle 1"/>
          <p:cNvSpPr/>
          <p:nvPr/>
        </p:nvSpPr>
        <p:spPr>
          <a:xfrm>
            <a:off x="6239717" y="3248518"/>
            <a:ext cx="4754854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1. มีการขยายผลเพื่อสร้างนักนิเทศงาน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 มีองค์ความรู้ในการนิเทศงาน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3. มีทีมนิเทศงานที่เข้มแข็ง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4. มีการสื่อสารในทีมนิเทศงาน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5. มีแผนการนิเทศงานชัดเจน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6. มีประเด็นการนิเทศงาน</a:t>
            </a:r>
            <a:endParaRPr lang="en-US" sz="3200" b="1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8" name="สี่เหลี่ยมผืนผ้า 6"/>
          <p:cNvSpPr/>
          <p:nvPr/>
        </p:nvSpPr>
        <p:spPr>
          <a:xfrm>
            <a:off x="7435" y="3437803"/>
            <a:ext cx="5823349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u="sng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ก่อนนิเทศงาน</a:t>
            </a:r>
            <a:r>
              <a:rPr lang="th-TH" sz="4000" b="1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ถามนักนิเทศงาน</a:t>
            </a:r>
            <a:endParaRPr lang="th-TH" sz="40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577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(ก่อนนิเทศ)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5" name="Picture 2" descr="แผนภูมิคำตอบแบบฟอร์ม ชื่อคำถาม: ในหน่วยงานของท่านการขยายผลเพื่อสร้างนักนิเทศงานเพิ่มเติม จำนวนคำตอบ: คำตอบ 157 ข้อ">
            <a:extLst>
              <a:ext uri="{FF2B5EF4-FFF2-40B4-BE49-F238E27FC236}">
                <a16:creationId xmlns:a16="http://schemas.microsoft.com/office/drawing/2014/main" xmlns="" id="{CD7A0FEC-7317-4E76-9FE2-49C580B03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8" b="7347"/>
          <a:stretch/>
        </p:blipFill>
        <p:spPr bwMode="auto">
          <a:xfrm>
            <a:off x="3451" y="1514163"/>
            <a:ext cx="12192000" cy="504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00800"/>
            <a:ext cx="1218456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3" y="1502230"/>
            <a:ext cx="8421560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นักนิเทศงาน 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มี</a:t>
            </a:r>
            <a:r>
              <a:rPr lang="th-TH" sz="40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การขยายผล</a:t>
            </a:r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เพื่อสร้างนักนิเทศงานเพิ่มเติม</a:t>
            </a:r>
            <a:endParaRPr lang="th-TH" sz="40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3" name="TextBox 2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160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(ก่อนนิเทศ)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8" name="Picture 2" descr="แผนภูมิคำตอบแบบฟอร์ม ชื่อคำถาม: ผู้นิเทศงานมีองค์ความรู้ในการนิเทศงาน จำนวนคำตอบ: คำตอบ 158 ข้อ">
            <a:extLst>
              <a:ext uri="{FF2B5EF4-FFF2-40B4-BE49-F238E27FC236}">
                <a16:creationId xmlns:a16="http://schemas.microsoft.com/office/drawing/2014/main" xmlns="" id="{FADA1CCD-8E9A-4AF7-ABFF-F22333610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5" b="6260"/>
          <a:stretch/>
        </p:blipFill>
        <p:spPr bwMode="auto">
          <a:xfrm>
            <a:off x="-3451" y="1501746"/>
            <a:ext cx="12192000" cy="507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44342"/>
            <a:ext cx="12184565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3" y="1502230"/>
            <a:ext cx="6418588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th-TH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นักนิเทศงาน 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มี</a:t>
            </a:r>
            <a:r>
              <a:rPr lang="th-TH" sz="40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องค์ความรู้</a:t>
            </a:r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ในการนิเทศงาน</a:t>
            </a:r>
            <a:endParaRPr lang="th-TH" sz="40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404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(ก่อนนิเทศ)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5" name="Picture 2" descr="แผนภูมิคำตอบแบบฟอร์ม ชื่อคำถาม: หน่วยงานของท่านมีทีมนิเทศงานที่เข้มแข็ง จำนวนคำตอบ: คำตอบ 160 ข้อ">
            <a:extLst>
              <a:ext uri="{FF2B5EF4-FFF2-40B4-BE49-F238E27FC236}">
                <a16:creationId xmlns:a16="http://schemas.microsoft.com/office/drawing/2014/main" xmlns="" id="{689BC79A-4D75-406B-9DFA-AB4168F89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7" b="7653"/>
          <a:stretch/>
        </p:blipFill>
        <p:spPr bwMode="auto">
          <a:xfrm>
            <a:off x="-7435" y="1496803"/>
            <a:ext cx="12192000" cy="506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22570"/>
            <a:ext cx="12184565" cy="43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3" y="1502230"/>
            <a:ext cx="6418588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th-TH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นักนิเทศงาน 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มี</a:t>
            </a:r>
            <a:r>
              <a:rPr lang="th-TH" sz="40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ทีมนิเทศงาน</a:t>
            </a:r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ที่เข้มแข็ง</a:t>
            </a:r>
            <a:endParaRPr lang="th-TH" sz="40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961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(ก่อนนิเทศ)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8" name="Picture 2" descr="แผนภูมิคำตอบแบบฟอร์ม ชื่อคำถาม: หน่วยงานของท่านมีการสื่อสารภายในทีมก่อนการนิเทศงาน จำนวนคำตอบ: คำตอบ 160 ข้อ">
            <a:extLst>
              <a:ext uri="{FF2B5EF4-FFF2-40B4-BE49-F238E27FC236}">
                <a16:creationId xmlns:a16="http://schemas.microsoft.com/office/drawing/2014/main" xmlns="" id="{93A6A3E3-CAB1-4282-9495-43C1233D9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8" b="4357"/>
          <a:stretch/>
        </p:blipFill>
        <p:spPr bwMode="auto">
          <a:xfrm>
            <a:off x="14870" y="1502227"/>
            <a:ext cx="12192000" cy="521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22570"/>
            <a:ext cx="12184565" cy="43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3" y="1502230"/>
            <a:ext cx="7888160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th-TH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นักนิเทศงาน 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มี</a:t>
            </a:r>
            <a:r>
              <a:rPr lang="th-TH" sz="40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การสื่อสาร</a:t>
            </a:r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ภายในทีมก่อนการนิเทศงาน</a:t>
            </a:r>
            <a:endParaRPr lang="th-TH" sz="40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159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(ก่อนนิเทศ)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5" name="Picture 2" descr="แผนภูมิคำตอบแบบฟอร์ม ชื่อคำถาม: หน่วยงานของท่านมีแผนการนิเทศงานที่ชัดเจน จำนวนคำตอบ: คำตอบ 158 ข้อ">
            <a:extLst>
              <a:ext uri="{FF2B5EF4-FFF2-40B4-BE49-F238E27FC236}">
                <a16:creationId xmlns:a16="http://schemas.microsoft.com/office/drawing/2014/main" xmlns="" id="{DFEF7F36-4547-4EC8-824D-4E7722DF3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7" b="7085"/>
          <a:stretch/>
        </p:blipFill>
        <p:spPr bwMode="auto">
          <a:xfrm>
            <a:off x="-3451" y="1506394"/>
            <a:ext cx="12192000" cy="510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66114"/>
            <a:ext cx="12184565" cy="39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3" y="1502230"/>
            <a:ext cx="6298846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th-TH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นักนิเทศงาน 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มี</a:t>
            </a:r>
            <a:r>
              <a:rPr lang="th-TH" sz="40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แผนการนิเทศงาน</a:t>
            </a:r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ที่ชัดเจน</a:t>
            </a:r>
            <a:endParaRPr lang="th-TH" sz="40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981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(ก่อนนิเทศ)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5" name="Picture 2" descr="แผนภูมิคำตอบแบบฟอร์ม ชื่อคำถาม: หน่วยงานของท่านมีมีประเด็นการนิเทศที่ชัดเจน จำนวนคำตอบ: คำตอบ 158 ข้อ">
            <a:extLst>
              <a:ext uri="{FF2B5EF4-FFF2-40B4-BE49-F238E27FC236}">
                <a16:creationId xmlns:a16="http://schemas.microsoft.com/office/drawing/2014/main" xmlns="" id="{DA89781D-CC4B-42C1-B0AA-110839B36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0" b="7555"/>
          <a:stretch/>
        </p:blipFill>
        <p:spPr bwMode="auto">
          <a:xfrm>
            <a:off x="0" y="1513108"/>
            <a:ext cx="12192000" cy="506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33456"/>
            <a:ext cx="12184565" cy="42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3" y="1502230"/>
            <a:ext cx="6092017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th-TH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นักนิเทศงาน 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มีประเด็น</a:t>
            </a:r>
            <a:r>
              <a:rPr lang="th-TH" sz="40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การนิเทศ</a:t>
            </a:r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ที่ชัดเจน</a:t>
            </a:r>
            <a:endParaRPr lang="th-TH" sz="40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19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155228"/>
            <a:ext cx="12192000" cy="143073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3" name="Oval 12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8015" y="1419688"/>
            <a:ext cx="11282782" cy="923330"/>
          </a:xfrm>
          <a:prstGeom prst="rect">
            <a:avLst/>
          </a:prstGeom>
          <a:noFill/>
          <a:ln w="19050">
            <a:noFill/>
            <a:prstDash val="lg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ประเมินผลการพัฒนานักนิเทศ ปี 2562</a:t>
            </a:r>
          </a:p>
        </p:txBody>
      </p:sp>
      <p:sp>
        <p:nvSpPr>
          <p:cNvPr id="17" name="สี่เหลี่ยมผืนผ้า 6"/>
          <p:cNvSpPr/>
          <p:nvPr/>
        </p:nvSpPr>
        <p:spPr>
          <a:xfrm>
            <a:off x="7435" y="3075057"/>
            <a:ext cx="5995034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u="sng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ระหว่างนิเทศงาน 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ถามผู้รับการนิเทศงาน</a:t>
            </a:r>
            <a:endParaRPr lang="th-TH" sz="40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16004" y="3933207"/>
            <a:ext cx="4784927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ด้าน</a:t>
            </a:r>
            <a:r>
              <a:rPr lang="th-TH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บุคคลิกภาพ</a:t>
            </a:r>
            <a:endParaRPr lang="th-TH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1. การแต่งกายของนักนิเทศงาน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 ความน่าเชื่อถือ</a:t>
            </a:r>
            <a:r>
              <a:rPr lang="th-TH" sz="3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ของนักนิเทศงาน</a:t>
            </a:r>
            <a:endParaRPr lang="th-TH" sz="3200" b="1" dirty="0" smtClean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3</a:t>
            </a:r>
            <a:r>
              <a:rPr lang="th-TH" sz="3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น้ำเสียงของนักนิเทศงาน</a:t>
            </a:r>
            <a:endParaRPr lang="th-TH" sz="3200" b="1" dirty="0" smtClean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4. ความเชื่อมั่นในตนเอง</a:t>
            </a:r>
            <a:r>
              <a:rPr lang="th-TH" sz="3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ของนักนิเทศ</a:t>
            </a:r>
            <a:r>
              <a:rPr lang="th-TH" sz="32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งาน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400931" y="3417125"/>
            <a:ext cx="5245385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solidFill>
                  <a:srgbClr val="FFFF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ด้านกระบวนการนิเทศงาน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1. บรรยากาศในการนิเทศงาน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 มีการชี้แจงวัตถุประสงค์ในการนิเทศงาน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3. นักนิเทศงานมีความรอบรู้</a:t>
            </a:r>
          </a:p>
          <a:p>
            <a:pPr>
              <a:lnSpc>
                <a:spcPct val="107000"/>
              </a:lnSpc>
              <a:buSzPts val="1600"/>
              <a:tabLst>
                <a:tab pos="540385" algn="l"/>
              </a:tabLst>
            </a:pPr>
            <a:r>
              <a:rPr lang="th-TH" sz="32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4. </a:t>
            </a:r>
            <a:r>
              <a:rPr lang="th-TH" sz="3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นักนิเทศ</a:t>
            </a:r>
            <a:r>
              <a:rPr lang="th-TH" sz="32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งานช่วยแก้ไขปัญหาได้</a:t>
            </a:r>
          </a:p>
          <a:p>
            <a:pPr>
              <a:lnSpc>
                <a:spcPct val="107000"/>
              </a:lnSpc>
              <a:buSzPts val="1600"/>
              <a:tabLst>
                <a:tab pos="540385" algn="l"/>
              </a:tabLst>
            </a:pPr>
            <a:r>
              <a:rPr lang="th-TH" sz="32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5. </a:t>
            </a:r>
            <a:r>
              <a:rPr lang="th-TH" sz="3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นักนิเทศ</a:t>
            </a:r>
            <a:r>
              <a:rPr lang="th-TH" sz="32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งานเป็นที่ปรึกษาที่ดี</a:t>
            </a:r>
            <a:endParaRPr lang="th-TH" sz="3200" b="1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3772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(ระหว่างนิเทศ)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5" name="Picture 2" descr="แผนภูมิคำตอบแบบฟอร์ม ชื่อคำถาม: นักนิเทศงานส่งเสริมการเกษตรแต่งกายสุภาพ เหมาะสม  จำนวนคำตอบ: คำตอบ 376 ข้อ">
            <a:extLst>
              <a:ext uri="{FF2B5EF4-FFF2-40B4-BE49-F238E27FC236}">
                <a16:creationId xmlns:a16="http://schemas.microsoft.com/office/drawing/2014/main" xmlns="" id="{718F73B7-37BF-4FAB-945D-FB5B1F9EA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0"/>
          <a:stretch/>
        </p:blipFill>
        <p:spPr bwMode="auto">
          <a:xfrm>
            <a:off x="0" y="1502226"/>
            <a:ext cx="12192000" cy="539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22571"/>
            <a:ext cx="12184565" cy="43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4" y="1502230"/>
            <a:ext cx="9045014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40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บุคคลิก</a:t>
            </a:r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นักนิเทศงานส่งเสริมการเกษตร</a:t>
            </a:r>
            <a:r>
              <a:rPr lang="th-TH" sz="40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แต่งกายสุภาพ เหมาะสม</a:t>
            </a:r>
            <a:endParaRPr lang="th-TH" sz="4000" b="1" u="sng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151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(ระหว่างนิเทศ)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8" name="Picture 2" descr="แผนภูมิคำตอบแบบฟอร์ม ชื่อคำถาม: นักนิเทศงานส่งเสริมการเกษตรมีความน่าเชื่อถือ จำนวนคำตอบ: คำตอบ 377 ข้อ">
            <a:extLst>
              <a:ext uri="{FF2B5EF4-FFF2-40B4-BE49-F238E27FC236}">
                <a16:creationId xmlns:a16="http://schemas.microsoft.com/office/drawing/2014/main" xmlns="" id="{3A09DB9E-C4C0-473C-9D87-2C5CD52C8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b="4710"/>
          <a:stretch/>
        </p:blipFill>
        <p:spPr bwMode="auto">
          <a:xfrm>
            <a:off x="0" y="1513116"/>
            <a:ext cx="12192000" cy="521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33457"/>
            <a:ext cx="12184565" cy="42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3" y="1502230"/>
            <a:ext cx="8780787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40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บุคคลิก</a:t>
            </a:r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นักนิเทศงานส่งเสริมการเกษตร</a:t>
            </a:r>
            <a:r>
              <a:rPr lang="th-TH" sz="40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มีความน่าเชื่อถือ</a:t>
            </a:r>
            <a:endParaRPr lang="th-TH" sz="4000" b="1" u="sng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69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150432"/>
            <a:ext cx="12184565" cy="70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1108224" y="417887"/>
            <a:ext cx="967753" cy="902032"/>
            <a:chOff x="3830184" y="1219201"/>
            <a:chExt cx="5061857" cy="4746172"/>
          </a:xfrm>
        </p:grpSpPr>
        <p:sp>
          <p:nvSpPr>
            <p:cNvPr id="8" name="Oval 7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10049486" y="120482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629" y="346296"/>
            <a:ext cx="12184565" cy="923330"/>
          </a:xfrm>
          <a:prstGeom prst="rect">
            <a:avLst/>
          </a:prstGeom>
          <a:noFill/>
          <a:ln w="19050">
            <a:solidFill>
              <a:srgbClr val="002060"/>
            </a:solidFill>
            <a:prstDash val="lg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ประเด็นนำเสนอ</a:t>
            </a:r>
            <a:endParaRPr lang="th-TH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118048" y="1705168"/>
            <a:ext cx="11117497" cy="4445264"/>
          </a:xfrm>
        </p:spPr>
        <p:txBody>
          <a:bodyPr anchor="ctr">
            <a:normAutofit fontScale="92500" lnSpcReduction="10000"/>
          </a:bodyPr>
          <a:lstStyle/>
          <a:p>
            <a:pPr>
              <a:buClr>
                <a:srgbClr val="FF0066"/>
              </a:buClr>
            </a:pPr>
            <a:r>
              <a:rPr lang="th-TH" sz="4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หลัก</a:t>
            </a:r>
            <a:r>
              <a:rPr lang="th-TH" sz="4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คิดในการพัฒนานักนิเทศงานส่งเสริมการเกษตร</a:t>
            </a:r>
          </a:p>
          <a:p>
            <a:pPr>
              <a:buClr>
                <a:srgbClr val="FF0066"/>
              </a:buClr>
            </a:pPr>
            <a:r>
              <a:rPr lang="th-TH" sz="4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การ</a:t>
            </a:r>
            <a:r>
              <a:rPr lang="th-TH" sz="4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พัฒนานักนิเทศงาน กรมส่งเสริมการเกษตร</a:t>
            </a:r>
          </a:p>
          <a:p>
            <a:pPr>
              <a:buClr>
                <a:srgbClr val="FF0066"/>
              </a:buClr>
            </a:pPr>
            <a:r>
              <a:rPr lang="th-TH" sz="4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ข้อ</a:t>
            </a:r>
            <a:r>
              <a:rPr lang="th-TH" sz="4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ค้นพบจากการเข้าร่วมสังเกตการณ์ในเวทีพัฒนานักนิเทศงานระดับจังหวัด</a:t>
            </a:r>
          </a:p>
          <a:p>
            <a:pPr>
              <a:buClr>
                <a:srgbClr val="FF0066"/>
              </a:buClr>
            </a:pPr>
            <a:r>
              <a:rPr lang="th-TH" sz="4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ประเมินผล</a:t>
            </a:r>
            <a:r>
              <a:rPr lang="th-TH" sz="4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การพัฒนานักนิเทศ ปี </a:t>
            </a:r>
            <a:r>
              <a:rPr lang="th-TH" sz="4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</a:p>
          <a:p>
            <a:pPr>
              <a:buClr>
                <a:srgbClr val="FF0066"/>
              </a:buClr>
            </a:pPr>
            <a:r>
              <a:rPr lang="th-TH" sz="4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ผลการประเมินการพัฒนา</a:t>
            </a:r>
            <a:r>
              <a:rPr lang="th-TH" sz="4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นักนิเทศ ปี </a:t>
            </a:r>
            <a:r>
              <a:rPr lang="th-TH" sz="4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</a:p>
          <a:p>
            <a:pPr>
              <a:buClr>
                <a:srgbClr val="FF0066"/>
              </a:buClr>
            </a:pPr>
            <a:r>
              <a:rPr lang="th-TH" sz="4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4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ข้อเสนอแนะ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078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(ระหว่างนิเทศ)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5" name="Picture 2" descr="แผนภูมิคำตอบแบบฟอร์ม ชื่อคำถาม: นักนิเทศงานส่งเสริมการเกษตรมีน้ำเสียงชัดเจน จำนวนคำตอบ: คำตอบ 377 ข้อ">
            <a:extLst>
              <a:ext uri="{FF2B5EF4-FFF2-40B4-BE49-F238E27FC236}">
                <a16:creationId xmlns:a16="http://schemas.microsoft.com/office/drawing/2014/main" xmlns="" id="{F96E3A52-39D7-4365-A5B7-838A43095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2" b="11423"/>
          <a:stretch/>
        </p:blipFill>
        <p:spPr bwMode="auto">
          <a:xfrm>
            <a:off x="0" y="1513112"/>
            <a:ext cx="12192000" cy="49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22571"/>
            <a:ext cx="12184565" cy="43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3" y="1502230"/>
            <a:ext cx="8780787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40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บุคคลิก</a:t>
            </a:r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นักนิเทศงานส่งเสริมการเกษตร</a:t>
            </a:r>
            <a:r>
              <a:rPr lang="th-TH" sz="40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มีน้ำเสียงชัดเจน</a:t>
            </a:r>
            <a:endParaRPr lang="th-TH" sz="4000" b="1" u="sng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928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(ระหว่างนิเทศ)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8" name="Picture 2" descr="แผนภูมิคำตอบแบบฟอร์ม ชื่อคำถาม: นักนิเทศงานส่งเสริมการเกษตรมีความเชื่อมั่นใจตนเอง ยิ้มแย้มแจ่มใส มีความเป็นมิตร จำนวนคำตอบ: คำตอบ 375 ข้อ">
            <a:extLst>
              <a:ext uri="{FF2B5EF4-FFF2-40B4-BE49-F238E27FC236}">
                <a16:creationId xmlns:a16="http://schemas.microsoft.com/office/drawing/2014/main" xmlns="" id="{58DB16A9-F958-4D3A-BD71-64955E9AD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9" b="5228"/>
          <a:stretch/>
        </p:blipFill>
        <p:spPr bwMode="auto">
          <a:xfrm>
            <a:off x="-4169" y="1475681"/>
            <a:ext cx="12196170" cy="509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3" y="1480458"/>
            <a:ext cx="12188017" cy="6463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36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บุคคลิก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นักนิเทศงานส่งเสริมการเกษตร</a:t>
            </a:r>
            <a:r>
              <a:rPr lang="th-TH" sz="36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มีความเชื่อมั่นในตนเอง ยิ้มแย้มแจ่มใส และเป็นมิตร</a:t>
            </a:r>
            <a:endParaRPr lang="th-TH" sz="3600" b="1" u="sng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11686"/>
            <a:ext cx="12184565" cy="4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34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(ระหว่างนิเทศ)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5" name="Picture 2" descr="แผนภูมิคำตอบแบบฟอร์ม ชื่อคำถาม: การนิเทศงานส่งเสริมการเกษตรมีบรรยากาศที่มีความผ่อนคลาย จำนวนคำตอบ: คำตอบ 374 ข้อ">
            <a:extLst>
              <a:ext uri="{FF2B5EF4-FFF2-40B4-BE49-F238E27FC236}">
                <a16:creationId xmlns:a16="http://schemas.microsoft.com/office/drawing/2014/main" xmlns="" id="{D1C140DC-656E-4354-B7E5-21FEC5D40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1"/>
          <a:stretch/>
        </p:blipFill>
        <p:spPr bwMode="auto">
          <a:xfrm>
            <a:off x="0" y="1480457"/>
            <a:ext cx="12192000" cy="533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553118"/>
            <a:ext cx="12184565" cy="30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4" y="1480458"/>
            <a:ext cx="6658074" cy="6463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กระบวนการนิเทศงาน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36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มีบรรยากาศที่ผ่อนคลาย</a:t>
            </a:r>
            <a:endParaRPr lang="th-TH" sz="3600" b="1" u="sng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469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(ระหว่างนิเทศ)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8" name="Picture 2" descr="แผนภูมิคำตอบแบบฟอร์ม ชื่อคำถาม: การนิเทศงานมีการแจ้งวัตถุประสงค์/ประเด็นการนิเทศ จำนวนคำตอบ: คำตอบ 376 ข้อ">
            <a:extLst>
              <a:ext uri="{FF2B5EF4-FFF2-40B4-BE49-F238E27FC236}">
                <a16:creationId xmlns:a16="http://schemas.microsoft.com/office/drawing/2014/main" xmlns="" id="{216DA6A4-0D42-45AF-9E40-B85CADE68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4" b="5225"/>
          <a:stretch/>
        </p:blipFill>
        <p:spPr bwMode="auto">
          <a:xfrm>
            <a:off x="0" y="1480456"/>
            <a:ext cx="12192000" cy="51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66114"/>
            <a:ext cx="12184565" cy="39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4" y="1480458"/>
            <a:ext cx="9978216" cy="6463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กระบวนการนิเทศงาน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การนิเทศงาน</a:t>
            </a:r>
            <a:r>
              <a:rPr lang="th-TH" sz="36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มีการแจ้งวัตถุประสงค์/ประเด็นการนิเทศ</a:t>
            </a:r>
            <a:endParaRPr lang="th-TH" sz="3600" b="1" u="sng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41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(ระหว่างนิเทศ)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5" name="Picture 2" descr="แผนภูมิคำตอบแบบฟอร์ม ชื่อคำถาม: นักนิเทศงานมีความรอบรู้ จำนวนคำตอบ: คำตอบ 374 ข้อ">
            <a:extLst>
              <a:ext uri="{FF2B5EF4-FFF2-40B4-BE49-F238E27FC236}">
                <a16:creationId xmlns:a16="http://schemas.microsoft.com/office/drawing/2014/main" xmlns="" id="{F3AADE6B-04BC-4F9B-9C11-81D64E124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1" b="6359"/>
          <a:stretch/>
        </p:blipFill>
        <p:spPr bwMode="auto">
          <a:xfrm>
            <a:off x="3984" y="1491341"/>
            <a:ext cx="12192000" cy="508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11686"/>
            <a:ext cx="12184565" cy="4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4" y="1480458"/>
            <a:ext cx="9978216" cy="6463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กระบวนการนิเทศงาน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นักนิเทศงาน</a:t>
            </a:r>
            <a:r>
              <a:rPr lang="th-TH" sz="36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มีความรอบรู้</a:t>
            </a:r>
            <a:endParaRPr lang="th-TH" sz="3600" b="1" u="sng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709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(ระหว่างนิเทศ)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8" name="Picture 2" descr="แผนภูมิคำตอบแบบฟอร์ม ชื่อคำถาม: นักนิเทศงานสามารถช่วยแก้ไขปัญหาต่างๆได้ จำนวนคำตอบ: คำตอบ 375 ข้อ">
            <a:extLst>
              <a:ext uri="{FF2B5EF4-FFF2-40B4-BE49-F238E27FC236}">
                <a16:creationId xmlns:a16="http://schemas.microsoft.com/office/drawing/2014/main" xmlns="" id="{02D10FC0-EBEE-4FA1-BC4F-032551E75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5915"/>
          <a:stretch/>
        </p:blipFill>
        <p:spPr bwMode="auto">
          <a:xfrm>
            <a:off x="0" y="1491342"/>
            <a:ext cx="12192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66114"/>
            <a:ext cx="12184565" cy="39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4" y="1480458"/>
            <a:ext cx="9978216" cy="6463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กระบวนการนิเทศงาน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นักนิเทศงาน</a:t>
            </a:r>
            <a:r>
              <a:rPr lang="th-TH" sz="36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สามารถช่วยแก้ไขปัญหาต่างๆได้</a:t>
            </a:r>
            <a:endParaRPr lang="th-TH" sz="3600" b="1" u="sng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87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(ระหว่างนิเทศ)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5" name="Picture 2" descr="แผนภูมิคำตอบแบบฟอร์ม ชื่อคำถาม: นักนิเทศงานเป็นที่ปรึกษาที่ดี จำนวนคำตอบ: คำตอบ 377 ข้อ">
            <a:extLst>
              <a:ext uri="{FF2B5EF4-FFF2-40B4-BE49-F238E27FC236}">
                <a16:creationId xmlns:a16="http://schemas.microsoft.com/office/drawing/2014/main" xmlns="" id="{98B807F1-83BE-4BB0-8B4C-C419417A9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4" b="6899"/>
          <a:stretch/>
        </p:blipFill>
        <p:spPr bwMode="auto">
          <a:xfrm>
            <a:off x="0" y="1491341"/>
            <a:ext cx="12192000" cy="512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66114"/>
            <a:ext cx="12184565" cy="39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4" y="1480458"/>
            <a:ext cx="9978216" cy="6463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กระบวนการนิเทศงาน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นักนิเทศงาน</a:t>
            </a:r>
            <a:r>
              <a:rPr lang="th-TH" sz="36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เป็นที่ปรึกษาที่ดี</a:t>
            </a:r>
            <a:endParaRPr lang="th-TH" sz="3600" b="1" u="sng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932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297470"/>
            <a:ext cx="12192000" cy="145636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3" name="Oval 12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8015" y="1539429"/>
            <a:ext cx="11282782" cy="923330"/>
          </a:xfrm>
          <a:prstGeom prst="rect">
            <a:avLst/>
          </a:prstGeom>
          <a:noFill/>
          <a:ln w="19050">
            <a:noFill/>
            <a:prstDash val="lg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ประเมินผลการพัฒนานักนิเทศ ปี 2562</a:t>
            </a:r>
          </a:p>
        </p:txBody>
      </p:sp>
      <p:sp>
        <p:nvSpPr>
          <p:cNvPr id="17" name="สี่เหลี่ยมผืนผ้า 6"/>
          <p:cNvSpPr/>
          <p:nvPr/>
        </p:nvSpPr>
        <p:spPr>
          <a:xfrm>
            <a:off x="7435" y="3075057"/>
            <a:ext cx="6088565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4000" b="1" u="sng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หลังนิเทศงาน</a:t>
            </a:r>
            <a:r>
              <a:rPr lang="th-TH" sz="4000" b="1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ถามนักนิเทศงาน</a:t>
            </a:r>
            <a:endParaRPr lang="th-TH" sz="40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5028" y="3956957"/>
            <a:ext cx="5682022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1. มีการขับเคลื่อนงานในพื้นที่ได้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 มีการแก้ปัญหา/ประสานหน่วยงานที่เกี่ยวข้อง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3</a:t>
            </a:r>
            <a:r>
              <a:rPr lang="th-TH" sz="3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</a:t>
            </a:r>
            <a:r>
              <a:rPr lang="th-TH" sz="32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มีการสรุปผลการนิเทศงาน</a:t>
            </a:r>
            <a:endParaRPr lang="th-TH" sz="3200" b="1" dirty="0" smtClean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4. มีการวางแผนการขับเคลื่อนงาน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5. มีสัมพันธภาพที่ดี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504764" y="3940971"/>
            <a:ext cx="4784927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1. เกิดขวัญกำลังใจ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 ปัญหาได้รับการแก้ไข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 smtClean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3. มีองค์ความรู้เพิ่มขึ้น</a:t>
            </a:r>
          </a:p>
          <a:p>
            <a:pPr>
              <a:lnSpc>
                <a:spcPct val="107000"/>
              </a:lnSpc>
              <a:buSzPts val="1600"/>
              <a:tabLst>
                <a:tab pos="540385" algn="l"/>
              </a:tabLst>
            </a:pPr>
            <a:r>
              <a:rPr lang="th-TH" sz="32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4. มีความสุขในการทำงานเพิ่มขึ้น</a:t>
            </a:r>
          </a:p>
          <a:p>
            <a:pPr>
              <a:lnSpc>
                <a:spcPct val="107000"/>
              </a:lnSpc>
              <a:buSzPts val="1600"/>
              <a:tabLst>
                <a:tab pos="540385" algn="l"/>
              </a:tabLst>
            </a:pPr>
            <a:r>
              <a:rPr lang="th-TH" sz="32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5. มีความรักในองค์กร</a:t>
            </a:r>
            <a:endParaRPr lang="th-TH" sz="3200" b="1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8" name="สี่เหลี่ยมผืนผ้า 6"/>
          <p:cNvSpPr/>
          <p:nvPr/>
        </p:nvSpPr>
        <p:spPr>
          <a:xfrm>
            <a:off x="6460177" y="3083860"/>
            <a:ext cx="5739257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u="sng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หลังนิเทศงาน</a:t>
            </a:r>
            <a:r>
              <a:rPr lang="th-TH" sz="4000" b="1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ถามผู้รับการนิเทศงาน</a:t>
            </a:r>
            <a:endParaRPr lang="th-TH" sz="40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473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(หลังนิเทศ)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8" name="Picture 2" descr="แผนภูมิคำตอบแบบฟอร์ม ชื่อคำถาม: หลังจากทำการนิเทศงานแล้ว งานส่งเสริมการเกษตรในพื้นที่ได้รับการขับเคลื่อน จำนวนคำตอบ: คำตอบ 159 ข้อ">
            <a:extLst>
              <a:ext uri="{FF2B5EF4-FFF2-40B4-BE49-F238E27FC236}">
                <a16:creationId xmlns:a16="http://schemas.microsoft.com/office/drawing/2014/main" xmlns="" id="{4012BAA1-8254-495A-959C-49710F175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4" b="5098"/>
          <a:stretch/>
        </p:blipFill>
        <p:spPr bwMode="auto">
          <a:xfrm>
            <a:off x="7435" y="1480458"/>
            <a:ext cx="12192000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44343"/>
            <a:ext cx="12184565" cy="41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4" y="1480458"/>
            <a:ext cx="9978216" cy="6463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นักนิเทศงาน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งานส่งเสริมการเกษตรในพื้นที่ได้รับ</a:t>
            </a:r>
            <a:r>
              <a:rPr lang="th-TH" sz="36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การขับเคลื่อน</a:t>
            </a:r>
            <a:endParaRPr lang="th-TH" sz="3600" b="1" u="sng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08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(หลังนิเทศ)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5" name="Picture 2" descr="แผนภูมิคำตอบแบบฟอร์ม ชื่อคำถาม: หลังจากทำการนิเทศงานแล้ว ปัญหาในระดับพื้นที่ได้รับการแก้ไข/ประสานหน่วยงานที่เกี่ยวข้อง จำนวนคำตอบ: คำตอบ 159 ข้อ">
            <a:extLst>
              <a:ext uri="{FF2B5EF4-FFF2-40B4-BE49-F238E27FC236}">
                <a16:creationId xmlns:a16="http://schemas.microsoft.com/office/drawing/2014/main" xmlns="" id="{3A3EED82-C35B-4417-9701-20AF44AAF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1" b="5787"/>
          <a:stretch/>
        </p:blipFill>
        <p:spPr bwMode="auto">
          <a:xfrm>
            <a:off x="-4169" y="1491342"/>
            <a:ext cx="12192000" cy="5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00800"/>
            <a:ext cx="12184565" cy="45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4" y="1480458"/>
            <a:ext cx="9978216" cy="6463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นักนิเทศงาน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ปัญหาในระดับพื้นที่ได้รับ</a:t>
            </a:r>
            <a:r>
              <a:rPr lang="th-TH" sz="36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การแก้ไข/ประสาน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หน่วยงานที่เกี่ยวข้อง</a:t>
            </a:r>
            <a:endParaRPr lang="th-TH" sz="3600" b="1" u="sng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167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5839326"/>
            <a:ext cx="12184565" cy="101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1881" y="5851284"/>
            <a:ext cx="967753" cy="902032"/>
            <a:chOff x="3830184" y="1219201"/>
            <a:chExt cx="5061857" cy="4746172"/>
          </a:xfrm>
        </p:grpSpPr>
        <p:sp>
          <p:nvSpPr>
            <p:cNvPr id="8" name="Oval 7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219686" y="6535681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629" y="346296"/>
            <a:ext cx="12184565" cy="923330"/>
          </a:xfrm>
          <a:prstGeom prst="rect">
            <a:avLst/>
          </a:prstGeom>
          <a:noFill/>
          <a:ln w="19050">
            <a:solidFill>
              <a:srgbClr val="002060"/>
            </a:solidFill>
            <a:prstDash val="lg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หลักคิด</a:t>
            </a:r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ในการพัฒนานักนิเทศงานส่งเสริมการเกษตร</a:t>
            </a:r>
            <a:endParaRPr lang="th-TH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268288" y="1628946"/>
            <a:ext cx="5671177" cy="120007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57150"/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en-US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th-TH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785461" y="2889984"/>
            <a:ext cx="10052727" cy="3636511"/>
          </a:xfrm>
        </p:spPr>
        <p:txBody>
          <a:bodyPr anchor="t">
            <a:normAutofit/>
          </a:bodyPr>
          <a:lstStyle/>
          <a:p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sz="4000" b="1" dirty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การปรับเปลี่ยนวิธีการนิเทศงานส่งเสริมการเกษตรอย่างมีประสิทธิภาพ </a:t>
            </a:r>
          </a:p>
          <a:p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sz="4000" b="1" dirty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: 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ความรู้เกี่ยวกับการนิเทศงาน  แนวคิดต่างๆ  การแลกเปลี่ยนเรียนรู้</a:t>
            </a:r>
          </a:p>
          <a:p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sz="4000" b="1" dirty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: 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ทัศนคติที่ดีต่อการนิเทศงาน</a:t>
            </a:r>
          </a:p>
          <a:p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sz="4000" b="1" dirty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: 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ทักษะในการนิเทศงานส่งเสริมการเกษตร </a:t>
            </a:r>
          </a:p>
          <a:p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9877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(หลังนิเทศ)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8" name="Picture 2" descr="แผนภูมิคำตอบแบบฟอร์ม ชื่อคำถาม: หลังจากทำการนิเทศงานแล้ว มีการสรุปผลการนิเทศและแจ้งให้ผู้รับการนิเทศทราบ จำนวนคำตอบ: คำตอบ 160 ข้อ">
            <a:extLst>
              <a:ext uri="{FF2B5EF4-FFF2-40B4-BE49-F238E27FC236}">
                <a16:creationId xmlns:a16="http://schemas.microsoft.com/office/drawing/2014/main" xmlns="" id="{FF486D31-15A6-4141-A53D-0C6EE929D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4" b="5892"/>
          <a:stretch/>
        </p:blipFill>
        <p:spPr bwMode="auto">
          <a:xfrm>
            <a:off x="3451" y="1480454"/>
            <a:ext cx="12192000" cy="510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33457"/>
            <a:ext cx="12184565" cy="42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4" y="1480458"/>
            <a:ext cx="9978216" cy="6463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นักนิเทศงาน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มีการ</a:t>
            </a:r>
            <a:r>
              <a:rPr lang="th-TH" sz="36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สรุปผลการนิเทศ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และแจ้งให้ผู้รับการนิเทศทราบ</a:t>
            </a:r>
            <a:endParaRPr lang="th-TH" sz="3600" b="1" u="sng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73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(หลังนิเทศ)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5" name="Picture 2" descr="แผนภูมิคำตอบแบบฟอร์ม ชื่อคำถาม: หลังจากทำการนิเทศงานแล้ว มีการนำผลการนิเทศมาวางแผนการขับเคลื่อนงาน จำนวนคำตอบ: คำตอบ 159 ข้อ">
            <a:extLst>
              <a:ext uri="{FF2B5EF4-FFF2-40B4-BE49-F238E27FC236}">
                <a16:creationId xmlns:a16="http://schemas.microsoft.com/office/drawing/2014/main" xmlns="" id="{5F85C025-E44A-4BB2-9E8A-552AF0AA4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0" b="5684"/>
          <a:stretch/>
        </p:blipFill>
        <p:spPr bwMode="auto">
          <a:xfrm>
            <a:off x="-4169" y="1491340"/>
            <a:ext cx="12192000" cy="517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55229"/>
            <a:ext cx="12184565" cy="40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4" y="1480458"/>
            <a:ext cx="8247387" cy="6463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นักนิเทศงาน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มีการนำผลการนิเทศมา</a:t>
            </a:r>
            <a:r>
              <a:rPr lang="th-TH" sz="36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วางแผน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การขับเคลื่อนงาน</a:t>
            </a:r>
            <a:endParaRPr lang="th-TH" sz="36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572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(หลังนิเทศ)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8" name="Picture 2" descr="แผนภูมิคำตอบแบบฟอร์ม ชื่อคำถาม: หลังจากทำการนิเทศงานแล้ว เกิดสัมพันธภาพที่ดีระหว่างเจ้าหน้าที่เขต-จังหวัด-อำเภอ จำนวนคำตอบ: คำตอบ 160 ข้อ">
            <a:extLst>
              <a:ext uri="{FF2B5EF4-FFF2-40B4-BE49-F238E27FC236}">
                <a16:creationId xmlns:a16="http://schemas.microsoft.com/office/drawing/2014/main" xmlns="" id="{D419C7D7-8D94-4DE2-9BD5-B99FD2AFF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8" b="6100"/>
          <a:stretch/>
        </p:blipFill>
        <p:spPr bwMode="auto">
          <a:xfrm>
            <a:off x="-4058" y="1480458"/>
            <a:ext cx="12192000" cy="50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22571"/>
            <a:ext cx="12184565" cy="43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4" y="1480458"/>
            <a:ext cx="8769902" cy="6463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นักนิเทศงาน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เกิดสัมพันธภาพที่ดีระหว่างเจ้าหน้าที่เขต-จังหวัด-อำเภอ</a:t>
            </a:r>
            <a:endParaRPr lang="th-TH" sz="36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57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(หลังนิเทศ)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5" name="Picture 2" descr="แผนภูมิคำตอบแบบฟอร์ม ชื่อคำถาม: หลังจากนิเทศงานแล้วท่านเกิดขวัญกำลังใจ จำนวนคำตอบ: คำตอบ 374 ข้อ">
            <a:extLst>
              <a:ext uri="{FF2B5EF4-FFF2-40B4-BE49-F238E27FC236}">
                <a16:creationId xmlns:a16="http://schemas.microsoft.com/office/drawing/2014/main" xmlns="" id="{04816925-D4BE-4541-9DEC-7C3F67B5C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0" b="4763"/>
          <a:stretch/>
        </p:blipFill>
        <p:spPr bwMode="auto">
          <a:xfrm>
            <a:off x="3451" y="1480458"/>
            <a:ext cx="12192000" cy="517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33457"/>
            <a:ext cx="12184565" cy="42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4" y="1480458"/>
            <a:ext cx="4916360" cy="6463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ผู้รับการนิเทศงาน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เกิด</a:t>
            </a:r>
            <a:r>
              <a:rPr lang="th-TH" sz="36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ขวัญกำลังใจ</a:t>
            </a:r>
            <a:endParaRPr lang="th-TH" sz="3600" b="1" u="sng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598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(หลังนิเทศ)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8" name="Picture 2" descr="แผนภูมิคำตอบแบบฟอร์ม ชื่อคำถาม: หลังจากนิเทศงานแล้วปัญหาของท่านได้รับการแก้ไข จำนวนคำตอบ: คำตอบ 374 ข้อ">
            <a:extLst>
              <a:ext uri="{FF2B5EF4-FFF2-40B4-BE49-F238E27FC236}">
                <a16:creationId xmlns:a16="http://schemas.microsoft.com/office/drawing/2014/main" xmlns="" id="{A0963EE7-1CE2-4066-A77C-A246ACF05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4" t="13386" r="804" b="6573"/>
          <a:stretch/>
        </p:blipFill>
        <p:spPr bwMode="auto">
          <a:xfrm>
            <a:off x="-102144" y="1481275"/>
            <a:ext cx="12294143" cy="506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44343"/>
            <a:ext cx="12184565" cy="41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3" y="1480458"/>
            <a:ext cx="6451245" cy="6463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ผู้รับการนิเทศงาน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ปัญหาของท่านได้รับ</a:t>
            </a:r>
            <a:r>
              <a:rPr lang="th-TH" sz="36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การแก้ไข</a:t>
            </a:r>
            <a:endParaRPr lang="th-TH" sz="3600" b="1" u="sng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864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(หลังนิเทศ)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5" name="Picture 2" descr="แผนภูมิคำตอบแบบฟอร์ม ชื่อคำถาม: หลังจากนิเทศงานแล้วท่านมีองค์ความรู้เพิ่มขึ้น จำนวนคำตอบ: คำตอบ 376 ข้อ">
            <a:extLst>
              <a:ext uri="{FF2B5EF4-FFF2-40B4-BE49-F238E27FC236}">
                <a16:creationId xmlns:a16="http://schemas.microsoft.com/office/drawing/2014/main" xmlns="" id="{3E742F5A-7F16-4E84-9166-2E26190F0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3" b="4478"/>
          <a:stretch/>
        </p:blipFill>
        <p:spPr bwMode="auto">
          <a:xfrm>
            <a:off x="14870" y="1491338"/>
            <a:ext cx="12192000" cy="51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55229"/>
            <a:ext cx="12184565" cy="40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3" y="1480458"/>
            <a:ext cx="6451245" cy="6463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ผู้รับการนิเทศงาน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มี</a:t>
            </a:r>
            <a:r>
              <a:rPr lang="th-TH" sz="36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องค์ความรู้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เพิ่มขึ้น</a:t>
            </a:r>
            <a:endParaRPr lang="th-TH" sz="3600" b="1" u="sng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114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(หลังนิเทศ)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8" name="Picture 2" descr="แผนภูมิคำตอบแบบฟอร์ม ชื่อคำถาม: หลังจากนิเทศงานแล้วท่านมีความสุขในการทำงานเพิ่มขึ้น จำนวนคำตอบ: คำตอบ 376 ข้อ">
            <a:extLst>
              <a:ext uri="{FF2B5EF4-FFF2-40B4-BE49-F238E27FC236}">
                <a16:creationId xmlns:a16="http://schemas.microsoft.com/office/drawing/2014/main" xmlns="" id="{19473E02-6757-4620-88AC-C0F6042AB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4" b="4346"/>
          <a:stretch/>
        </p:blipFill>
        <p:spPr bwMode="auto">
          <a:xfrm>
            <a:off x="14870" y="1480454"/>
            <a:ext cx="12192000" cy="519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33457"/>
            <a:ext cx="12184565" cy="42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3" y="1480458"/>
            <a:ext cx="6451245" cy="6463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ผู้รับการนิเทศงาน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มี</a:t>
            </a:r>
            <a:r>
              <a:rPr lang="th-TH" sz="36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ความสุข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ในการทำงานเพิ่มขึ้น</a:t>
            </a:r>
            <a:endParaRPr lang="th-TH" sz="3600" b="1" u="sng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920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 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(หลังนิเทศ)</a:t>
            </a:r>
            <a:endParaRPr lang="th-TH" sz="6000" dirty="0">
              <a:solidFill>
                <a:srgbClr val="FF00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5" name="Picture 2" descr="แผนภูมิคำตอบแบบฟอร์ม ชื่อคำถาม: หลังจากนิเทศงานแล้วท่านมีความรักและภาคภูมิในการเป็นส่วนหนึ่งขององค์กร จำนวนคำตอบ: คำตอบ 377 ข้อ">
            <a:extLst>
              <a:ext uri="{FF2B5EF4-FFF2-40B4-BE49-F238E27FC236}">
                <a16:creationId xmlns:a16="http://schemas.microsoft.com/office/drawing/2014/main" xmlns="" id="{467D4F61-7A5A-4B62-B427-A33BEB2B4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6" b="4591"/>
          <a:stretch/>
        </p:blipFill>
        <p:spPr bwMode="auto">
          <a:xfrm>
            <a:off x="0" y="1484308"/>
            <a:ext cx="12192000" cy="515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สี่เหลี่ยมผืนผ้า 6"/>
          <p:cNvSpPr/>
          <p:nvPr/>
        </p:nvSpPr>
        <p:spPr>
          <a:xfrm>
            <a:off x="3983" y="1480458"/>
            <a:ext cx="9118246" cy="6463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ผู้รับการนิเทศงาน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มี</a:t>
            </a:r>
            <a:r>
              <a:rPr lang="th-TH" sz="36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ความรักและภาคภูมิ</a:t>
            </a:r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ในการเป็นส่วนหนึ่งขององค์กร</a:t>
            </a:r>
            <a:endParaRPr lang="th-TH" sz="36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6444343"/>
            <a:ext cx="12184565" cy="41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643742" y="5968343"/>
            <a:ext cx="10134601" cy="625887"/>
            <a:chOff x="1643742" y="5913913"/>
            <a:chExt cx="10134601" cy="625887"/>
          </a:xfrm>
        </p:grpSpPr>
        <p:sp>
          <p:nvSpPr>
            <p:cNvPr id="19" name="TextBox 18"/>
            <p:cNvSpPr txBox="1"/>
            <p:nvPr/>
          </p:nvSpPr>
          <p:spPr>
            <a:xfrm>
              <a:off x="8588827" y="5913913"/>
              <a:ext cx="66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8166" y="5925338"/>
              <a:ext cx="1343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ปานกลาง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52207" y="5955025"/>
              <a:ext cx="93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3742" y="5955025"/>
              <a:ext cx="1393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น้อยที่สุด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11466" y="5925338"/>
              <a:ext cx="1266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มากที่สุด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205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5839326"/>
            <a:ext cx="12184565" cy="101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489595"/>
            <a:ext cx="12192000" cy="88890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3" name="Oval 12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8015" y="478566"/>
            <a:ext cx="11282782" cy="923330"/>
          </a:xfrm>
          <a:prstGeom prst="rect">
            <a:avLst/>
          </a:prstGeom>
          <a:noFill/>
          <a:ln w="19050">
            <a:noFill/>
            <a:prstDash val="lg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ข้อเสนอแนะ</a:t>
            </a:r>
            <a:endParaRPr lang="th-TH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57298" y="2502925"/>
            <a:ext cx="107347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1. การ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นิเทศงาน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ควรช่วย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ขับเคลื่อนงาน และแก้ปัญหาในพื้นที่ได้อย่างแท้จริง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58775" lvl="0" indent="-358775"/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2. ควร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มีการพัฒนานักนิเทศงานอย่างต่อเนื่อง เพื่อให้นักนิเทศ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งานมีโอกาส            แลกเปลี่ยนประสบการณ์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เข้าใจบทบาท และขับเคลื่อนไปในทิศทางเดียวกัน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0"/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3. การ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นิเทศงานควรมีการกำหนดประเด็นให้ชัดเจน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58775" lvl="0" indent="-358775"/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4. ผู้บริหาร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ทุกระดับควรให้ความสำคัญต่อการนิเทศงาน และเปิดใจรับฟัง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ข้อเสนอแนะ              จากการ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นิเทศงาน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สี่เหลี่ยมผืนผ้า 6"/>
          <p:cNvSpPr/>
          <p:nvPr/>
        </p:nvSpPr>
        <p:spPr>
          <a:xfrm>
            <a:off x="3983" y="1480458"/>
            <a:ext cx="2826303" cy="76944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4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นักนิเทศงาน</a:t>
            </a:r>
            <a:endParaRPr lang="th-TH" sz="44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235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5839326"/>
            <a:ext cx="12184565" cy="101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489595"/>
            <a:ext cx="12192000" cy="88890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3" name="Oval 12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8015" y="478566"/>
            <a:ext cx="11282782" cy="923330"/>
          </a:xfrm>
          <a:prstGeom prst="rect">
            <a:avLst/>
          </a:prstGeom>
          <a:noFill/>
          <a:ln w="19050">
            <a:noFill/>
            <a:prstDash val="lg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ข้อเสนอแนะ </a:t>
            </a:r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(ต่อ)</a:t>
            </a:r>
            <a:endParaRPr lang="th-TH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31596" y="2446399"/>
            <a:ext cx="107347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lvl="0" indent="-446088">
              <a:buAutoNum type="arabicPeriod"/>
            </a:pPr>
            <a:r>
              <a:rPr lang="th-TH" sz="3600" b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ต้องการ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ให้นักนิเทศงานรับฟังปัญหาจากพื้นที่ และช่วย</a:t>
            </a:r>
            <a:r>
              <a:rPr lang="th-TH" sz="3600" b="1">
                <a:latin typeface="TH Sarabun New" panose="020B0500040200020003" pitchFamily="34" charset="-34"/>
                <a:cs typeface="TH Sarabun New" panose="020B0500040200020003" pitchFamily="34" charset="-34"/>
              </a:rPr>
              <a:t>แก้ไข</a:t>
            </a:r>
            <a:r>
              <a:rPr lang="th-TH" sz="3600" b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ปัญหา</a:t>
            </a:r>
          </a:p>
          <a:p>
            <a:pPr lvl="0"/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2.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ได้รับ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ขวัญกำลังใจ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จากการนิเทศงาน</a:t>
            </a:r>
          </a:p>
          <a:p>
            <a:pPr marL="446088" lvl="0" indent="-446088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	การนิเทศงานทำให้เกิดการแลกเปลี่ยนประสบการณ์ระหว่างนักนิเทศงาน 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และ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ผู้รับการนิเทศงาน</a:t>
            </a:r>
          </a:p>
          <a:p>
            <a:pPr lvl="0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	ควรมีการนิเทศงานอย่างต่อเนื่อง และสม่ำเสมอ</a:t>
            </a:r>
          </a:p>
          <a:p>
            <a:pPr lvl="0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5.	ควรมีการพัฒนานักนิเทศงานอย่าง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ต่อเนื่อง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สี่เหลี่ยมผืนผ้า 6"/>
          <p:cNvSpPr/>
          <p:nvPr/>
        </p:nvSpPr>
        <p:spPr>
          <a:xfrm>
            <a:off x="3983" y="1480458"/>
            <a:ext cx="3098446" cy="76944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4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ผู้รับการนิเทศงาน</a:t>
            </a:r>
            <a:endParaRPr lang="th-TH" sz="44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724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-4169" y="-10877"/>
            <a:ext cx="12192000" cy="6858000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6739339"/>
              </p:ext>
            </p:extLst>
          </p:nvPr>
        </p:nvGraphicFramePr>
        <p:xfrm>
          <a:off x="410470" y="957953"/>
          <a:ext cx="9240988" cy="648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266005" y="3766467"/>
            <a:ext cx="2525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ติดตามผล</a:t>
            </a:r>
            <a:endParaRPr lang="th-TH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4686" y="5557796"/>
            <a:ext cx="2220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ดำเนินการโดย </a:t>
            </a:r>
            <a:r>
              <a:rPr lang="th-TH" sz="28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กวพ</a:t>
            </a:r>
            <a:r>
              <a:rPr lang="th-TH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th-TH" sz="28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02427" y="6350619"/>
            <a:ext cx="3126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ดำเนินการโดย </a:t>
            </a:r>
            <a:r>
              <a:rPr lang="th-TH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สสก</a:t>
            </a:r>
            <a:r>
              <a:rPr lang="th-TH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endParaRPr lang="th-TH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-4169" y="4221595"/>
            <a:ext cx="3570514" cy="9160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70987" y="2877209"/>
            <a:ext cx="3112330" cy="268877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th-TH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สร้าง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Core team </a:t>
            </a:r>
            <a:r>
              <a:rPr lang="th-TH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ระดับกรมฯ จำนวน 60 คน</a:t>
            </a:r>
            <a:endParaRPr lang="th-TH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729628" y="1741714"/>
            <a:ext cx="1872345" cy="4595136"/>
            <a:chOff x="3733797" y="206820"/>
            <a:chExt cx="1872345" cy="4595136"/>
          </a:xfrm>
        </p:grpSpPr>
        <p:sp>
          <p:nvSpPr>
            <p:cNvPr id="9" name="Oval 8"/>
            <p:cNvSpPr/>
            <p:nvPr/>
          </p:nvSpPr>
          <p:spPr>
            <a:xfrm>
              <a:off x="3777341" y="206820"/>
              <a:ext cx="1752599" cy="688294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สสก</a:t>
              </a:r>
              <a:r>
                <a:rPr lang="th-TH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.1</a:t>
              </a:r>
            </a:p>
            <a:p>
              <a:pPr algn="ctr"/>
              <a:r>
                <a:rPr lang="th-TH" sz="20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จำนวน 53 คน </a:t>
              </a:r>
              <a:endPara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777341" y="4113662"/>
              <a:ext cx="1752599" cy="688294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สสก</a:t>
              </a:r>
              <a:r>
                <a:rPr lang="th-TH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.6</a:t>
              </a:r>
            </a:p>
            <a:p>
              <a:pPr algn="ctr"/>
              <a:r>
                <a:rPr lang="th-TH" sz="20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จำนวน 93 คน </a:t>
              </a:r>
              <a:endPara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794160" y="1004845"/>
              <a:ext cx="1752599" cy="688294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สสก</a:t>
              </a:r>
              <a:r>
                <a:rPr lang="th-TH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.2</a:t>
              </a:r>
            </a:p>
            <a:p>
              <a:pPr algn="ctr"/>
              <a:r>
                <a:rPr lang="th-TH" sz="20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จำนวน 48 คน </a:t>
              </a:r>
              <a:endPara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764227" y="1793603"/>
              <a:ext cx="1752599" cy="688294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สสก</a:t>
              </a:r>
              <a:r>
                <a:rPr lang="th-TH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.3</a:t>
              </a:r>
            </a:p>
            <a:p>
              <a:pPr algn="ctr"/>
              <a:r>
                <a:rPr lang="th-TH" sz="20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จำนวน 53 คน </a:t>
              </a:r>
              <a:endPara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733797" y="2555875"/>
              <a:ext cx="1872345" cy="688294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สสก</a:t>
              </a:r>
              <a:r>
                <a:rPr lang="th-TH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.4</a:t>
              </a:r>
            </a:p>
            <a:p>
              <a:pPr algn="ctr"/>
              <a:r>
                <a:rPr lang="th-TH" sz="20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จำนวน 108 คน </a:t>
              </a:r>
              <a:endPara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3764226" y="3331027"/>
              <a:ext cx="1752599" cy="688294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สสก</a:t>
              </a:r>
              <a:r>
                <a:rPr lang="th-TH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.5</a:t>
              </a:r>
            </a:p>
            <a:p>
              <a:pPr algn="ctr"/>
              <a:r>
                <a:rPr lang="th-TH" sz="20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จำนวน 78 คน </a:t>
              </a:r>
              <a:endPara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9479523" y="4198041"/>
            <a:ext cx="2708308" cy="36513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9749427" y="3030547"/>
            <a:ext cx="2223408" cy="235675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th-TH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สรุปผล</a:t>
            </a:r>
            <a:endParaRPr lang="th-TH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20614"/>
            <a:ext cx="12192000" cy="72448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1143876" y="450096"/>
            <a:ext cx="967753" cy="967542"/>
            <a:chOff x="3830184" y="1219201"/>
            <a:chExt cx="5061857" cy="4746172"/>
          </a:xfrm>
        </p:grpSpPr>
        <p:sp>
          <p:nvSpPr>
            <p:cNvPr id="23" name="Oval 22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10104786" y="17950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64031" y="96210"/>
            <a:ext cx="86453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การพัฒนานักนิเทศงาน กรมส่งเสริมการเกษตร</a:t>
            </a:r>
            <a:endParaRPr lang="th-TH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45855" y="855613"/>
            <a:ext cx="3429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รวมสิ้น 433 คน</a:t>
            </a:r>
          </a:p>
          <a:p>
            <a:pPr algn="ctr"/>
            <a:r>
              <a:rPr lang="th-TH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Core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team</a:t>
            </a:r>
            <a:r>
              <a:rPr lang="th-TH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ระดับจังหวัด</a:t>
            </a:r>
            <a:endParaRPr lang="th-TH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6215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5919244"/>
            <a:ext cx="12184565" cy="9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489595"/>
            <a:ext cx="12192000" cy="88890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3" name="Oval 12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8015" y="478566"/>
            <a:ext cx="11282782" cy="923330"/>
          </a:xfrm>
          <a:prstGeom prst="rect">
            <a:avLst/>
          </a:prstGeom>
          <a:noFill/>
          <a:ln w="19050">
            <a:noFill/>
            <a:prstDash val="lg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ข้อเสนอแนะ </a:t>
            </a:r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(ต่อ</a:t>
            </a:r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)</a:t>
            </a:r>
            <a:endParaRPr lang="th-TH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6127" y="2502925"/>
            <a:ext cx="107347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	ในการนิเทศงานควรมีหัวหน้าทีมเข้าร่วม เพื่อตัดสินใจ</a:t>
            </a:r>
          </a:p>
          <a:p>
            <a:pPr lvl="0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7.	การนิเทศงานยังเป็นการทวง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งาน (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อย่างบ้าคลั่ง) 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จับผิด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0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8.	นักนิเทศงานยังไม่มีความรู้ ขาดวิสัยทัศน์ และไม่เข้าใจหลักการนิเทศงาน</a:t>
            </a:r>
          </a:p>
          <a:p>
            <a:pPr lvl="0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9.	นักนิเทศงานบางส่วนยังไม่มี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ประสบการณ์ทำงาน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ในพื้นที่</a:t>
            </a:r>
          </a:p>
          <a:p>
            <a:pPr lvl="0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10.	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ไม่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ต้องมีการนิเทศงานก็ได้</a:t>
            </a:r>
          </a:p>
          <a:p>
            <a:pPr lvl="0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11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. นัก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นิเทศงานควรมีการเตรียมข้อมูลก่อนนิเทศงาน</a:t>
            </a:r>
          </a:p>
        </p:txBody>
      </p:sp>
      <p:sp>
        <p:nvSpPr>
          <p:cNvPr id="17" name="สี่เหลี่ยมผืนผ้า 6"/>
          <p:cNvSpPr/>
          <p:nvPr/>
        </p:nvSpPr>
        <p:spPr>
          <a:xfrm>
            <a:off x="3982" y="1480458"/>
            <a:ext cx="3806017" cy="76944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th-TH" sz="4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ผู้รับการนิเทศงาน (ต่อ)</a:t>
            </a:r>
            <a:endParaRPr lang="th-TH" sz="44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950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5575"/>
            <a:ext cx="12192000" cy="6840393"/>
          </a:xfrm>
          <a:prstGeom prst="rect">
            <a:avLst/>
          </a:prstGeom>
        </p:spPr>
      </p:pic>
      <p:pic>
        <p:nvPicPr>
          <p:cNvPr id="15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5497286"/>
            <a:ext cx="12184565" cy="136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15945" y="5041231"/>
            <a:ext cx="1790197" cy="1688021"/>
            <a:chOff x="3966268" y="1219201"/>
            <a:chExt cx="5061857" cy="4746172"/>
          </a:xfrm>
        </p:grpSpPr>
        <p:sp>
          <p:nvSpPr>
            <p:cNvPr id="18" name="Oval 17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966268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350051" y="6427393"/>
            <a:ext cx="2210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sz="24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sz="24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sz="24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sz="2400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4048139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  <p:sp>
        <p:nvSpPr>
          <p:cNvPr id="4" name="Rectangle 3"/>
          <p:cNvSpPr/>
          <p:nvPr/>
        </p:nvSpPr>
        <p:spPr>
          <a:xfrm>
            <a:off x="2137323" y="3981903"/>
            <a:ext cx="798327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- </a:t>
            </a:r>
            <a:r>
              <a:rPr lang="th-TH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ขอบคุณครับ </a:t>
            </a:r>
            <a:r>
              <a:rPr lang="th-TH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-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0"/>
          <a:stretch/>
        </p:blipFill>
        <p:spPr>
          <a:xfrm>
            <a:off x="1394188" y="2295980"/>
            <a:ext cx="2927304" cy="1826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6" t="17398" r="8446" b="6179"/>
          <a:stretch/>
        </p:blipFill>
        <p:spPr>
          <a:xfrm>
            <a:off x="6267304" y="498475"/>
            <a:ext cx="2691311" cy="207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505" y="2330485"/>
            <a:ext cx="2441211" cy="1780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92" y="1959140"/>
            <a:ext cx="2945654" cy="1992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6587" y="2443600"/>
            <a:ext cx="2245938" cy="1693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http://new.research.doae.go.th/wp-content/uploads/IMG_5379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14" y="359585"/>
            <a:ext cx="2337705" cy="199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http://new.research.doae.go.th/wp-content/uploads/S__34660390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525" y="311455"/>
            <a:ext cx="2655158" cy="1734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8" b="2999"/>
          <a:stretch/>
        </p:blipFill>
        <p:spPr>
          <a:xfrm>
            <a:off x="2755217" y="349623"/>
            <a:ext cx="3828388" cy="2223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316" y="5388601"/>
            <a:ext cx="1307142" cy="130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8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5839326"/>
            <a:ext cx="12184565" cy="101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489595"/>
            <a:ext cx="12192000" cy="88890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3" name="Oval 12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30957" y="617065"/>
            <a:ext cx="11282782" cy="646331"/>
          </a:xfrm>
          <a:prstGeom prst="rect">
            <a:avLst/>
          </a:prstGeom>
          <a:noFill/>
          <a:ln w="19050">
            <a:noFill/>
            <a:prstDash val="lg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th-TH" sz="36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ข้อค้นพบ</a:t>
            </a:r>
            <a:r>
              <a:rPr lang="th-TH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จากการเข้าร่วมสังเกตการณ์ในเวทีพัฒนานักนิเทศงานระดับจังหวัด</a:t>
            </a:r>
            <a:endParaRPr lang="th-TH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5950" y="1499241"/>
            <a:ext cx="11536242" cy="4132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>
              <a:lnSpc>
                <a:spcPct val="115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1. ผู้บริหารควรให้ความสำคัญกับการสัมมนาฯ </a:t>
            </a:r>
            <a:r>
              <a:rPr lang="th-TH" sz="3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เพราะผู้เข้าร่วมสัมมนาสามารถนำประเด็น                   จากการแลกเปลี่ยนเรียนรู้ไปปรับเป็นแนวทางในการขับเคลื่อนงานได้อย่างเป็นรูปธรรม</a:t>
            </a:r>
          </a:p>
          <a:p>
            <a:pPr lvl="0">
              <a:lnSpc>
                <a:spcPct val="115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endParaRPr lang="en-US" sz="800" b="1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265113" lvl="0" indent="-265113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 บุคคลเป้าหมาย</a:t>
            </a:r>
            <a:r>
              <a:rPr lang="th-TH" sz="3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ควรเป็นบุคคลที่ทำหน้าที่ในการนิเทศงานส่งเสริม</a:t>
            </a:r>
            <a:r>
              <a:rPr lang="th-TH" sz="32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การเกษตร เพื่อ</a:t>
            </a:r>
            <a:r>
              <a:rPr lang="th-TH" sz="3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จะได้เข้าใจ                  แนวคิดในการนิเทศงานอย่างมีประสิทธิภาพ  แล้วสามารถนำไปขับเคลื่อนขยายผลต่อได้</a:t>
            </a:r>
          </a:p>
          <a:p>
            <a:pPr marL="514350" lvl="0" indent="-514350">
              <a:lnSpc>
                <a:spcPct val="107000"/>
              </a:lnSpc>
              <a:spcAft>
                <a:spcPts val="0"/>
              </a:spcAft>
              <a:buSzPts val="1600"/>
              <a:buAutoNum type="arabicPeriod" startAt="2"/>
              <a:tabLst>
                <a:tab pos="540385" algn="l"/>
              </a:tabLst>
            </a:pPr>
            <a:endParaRPr lang="en-US" sz="800" b="1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60363" lvl="0" indent="-360363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3. หัวใจของการสัมมนาฯ </a:t>
            </a:r>
            <a:r>
              <a:rPr lang="th-TH" sz="3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เพื่อพัฒนานักนิเทศ ระดับจังหวัด  คือ การปรับกระบวนทัศน์ ความเข้าใจแนวทางในการนิเทศงาน  และสามารถโน้มน้าวให้ผู้เข้าร่วมสัมมนามีความต้องการพัฒนาการนิเทศงานส่งเสริมการเกษตร เพื่อพัฒนาบุคลากรในองค์กร และพัฒนางานไปพร้อมๆ กัน</a:t>
            </a:r>
            <a:endParaRPr lang="en-US" sz="3200" b="1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3044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5839326"/>
            <a:ext cx="12184565" cy="101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489595"/>
            <a:ext cx="12192000" cy="88890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3" name="Oval 12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7159" y="1571383"/>
            <a:ext cx="11617146" cy="4215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4. บุคลากรของ </a:t>
            </a:r>
            <a:r>
              <a:rPr lang="th-TH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สสก</a:t>
            </a:r>
            <a:r>
              <a:rPr lang="th-TH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</a:t>
            </a:r>
            <a:r>
              <a:rPr lang="th-TH" sz="3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เข้ามามีส่วนร่วมในการวางแผน ออกแบบกระบวนการเรียนรู้น้อย                ควรมีการพัฒนาทักษะการเป็นวิทยากรกระบวนการ และการจัดกระบวนการเรียนรู้                 เพื่อให้มีความ</a:t>
            </a:r>
            <a:r>
              <a:rPr lang="th-TH" sz="32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พร้อม</a:t>
            </a:r>
            <a:endParaRPr lang="en-US" sz="800" b="1" dirty="0">
              <a:solidFill>
                <a:schemeClr val="accent1">
                  <a:lumMod val="20000"/>
                  <a:lumOff val="80000"/>
                </a:schemeClr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265113" lvl="0" indent="-265113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5. การออกแบบกระบวนการเรียนรู้  </a:t>
            </a:r>
            <a:r>
              <a:rPr lang="th-TH" sz="3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ควรมีการวิเคราะห์สถานการณ์  ปัญหา อุปสรรค  จุดแข็ง            และปัจจัยความสำเร็จ  เพื่อเป็นข้อมูลในการคิดต่อยอด วางแผนการนิเทศงานได้อย่างต่อเนื่อง</a:t>
            </a:r>
          </a:p>
          <a:p>
            <a:pPr marL="265113" lvl="0" indent="-265113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endParaRPr lang="en-US" sz="800" b="1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265113" lvl="0" indent="-265113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6. Core Team </a:t>
            </a:r>
            <a:r>
              <a:rPr lang="th-TH" sz="3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ควรมีบทบาทในการวางแผน ออกแบบกระบวนการเรียนรู้ และเป็นวิทยากรกระบวนการ</a:t>
            </a:r>
          </a:p>
          <a:p>
            <a:pPr marL="265113" lvl="0" indent="-265113">
              <a:lnSpc>
                <a:spcPct val="107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endParaRPr lang="en-US" sz="800" b="1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265113" lvl="0" indent="-265113">
              <a:lnSpc>
                <a:spcPct val="115000"/>
              </a:lnSpc>
              <a:spcAft>
                <a:spcPts val="0"/>
              </a:spcAft>
              <a:buSzPts val="1600"/>
              <a:tabLst>
                <a:tab pos="540385" algn="l"/>
              </a:tabLst>
            </a:pPr>
            <a:r>
              <a:rPr lang="th-TH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7. การสร้างบรรยากาศ กิจกรรม</a:t>
            </a:r>
            <a:r>
              <a:rPr lang="th-TH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สันทนา</a:t>
            </a:r>
            <a:r>
              <a:rPr lang="th-TH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 และการจัดโต๊ะ-เก้าอี้ </a:t>
            </a:r>
            <a:r>
              <a:rPr lang="th-TH" sz="3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มีผลต่อการแลกเปลี่ยนเรียนรู้</a:t>
            </a:r>
            <a:endParaRPr lang="en-US" sz="3200" b="1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30957" y="617065"/>
            <a:ext cx="11282782" cy="646331"/>
          </a:xfrm>
          <a:prstGeom prst="rect">
            <a:avLst/>
          </a:prstGeom>
          <a:noFill/>
          <a:ln w="19050">
            <a:noFill/>
            <a:prstDash val="lg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th-TH" sz="36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ข้อค้นพบ</a:t>
            </a:r>
            <a:r>
              <a:rPr lang="th-TH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จากการเข้าร่วมสังเกตการณ์ในเวทีพัฒนานักนิเทศงานระดับจังหวัด</a:t>
            </a:r>
            <a:endParaRPr lang="th-TH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0044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393595"/>
            <a:ext cx="12192000" cy="254305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3" name="Oval 12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8015" y="2111127"/>
            <a:ext cx="11282782" cy="1107996"/>
          </a:xfrm>
          <a:prstGeom prst="rect">
            <a:avLst/>
          </a:prstGeom>
          <a:noFill/>
          <a:ln w="19050">
            <a:noFill/>
            <a:prstDash val="lg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th-TH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ประเมินผลการพัฒนานักนิเทศ ปี 2562</a:t>
            </a:r>
          </a:p>
        </p:txBody>
      </p:sp>
      <p:sp>
        <p:nvSpPr>
          <p:cNvPr id="3" name="Rectangle 2"/>
          <p:cNvSpPr/>
          <p:nvPr/>
        </p:nvSpPr>
        <p:spPr>
          <a:xfrm>
            <a:off x="108855" y="4270612"/>
            <a:ext cx="1195923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ข้อมูลจาก 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: 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docs.google.com</a:t>
            </a:r>
          </a:p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https://forms.gle/nDhqbSaavTQmMQPNA</a:t>
            </a:r>
            <a:endParaRPr lang="th-TH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6213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393595"/>
            <a:ext cx="12192000" cy="254305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3" name="Oval 12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3216" y="2198215"/>
            <a:ext cx="11758855" cy="1107996"/>
          </a:xfrm>
          <a:prstGeom prst="rect">
            <a:avLst/>
          </a:prstGeom>
          <a:noFill/>
          <a:ln w="19050">
            <a:noFill/>
            <a:prstDash val="lg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th-TH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ผลการประเมินการพัฒนานักนิเทศ ปี 2562</a:t>
            </a:r>
          </a:p>
        </p:txBody>
      </p:sp>
      <p:sp>
        <p:nvSpPr>
          <p:cNvPr id="3" name="Rectangle 2"/>
          <p:cNvSpPr/>
          <p:nvPr/>
        </p:nvSpPr>
        <p:spPr>
          <a:xfrm>
            <a:off x="108855" y="4270612"/>
            <a:ext cx="1195923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ข้อมูลจาก 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: 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docs.google.com</a:t>
            </a:r>
          </a:p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https://forms.gle/nDhqbSaavTQmMQPNA</a:t>
            </a:r>
            <a:endParaRPr lang="th-TH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5309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773" b="1"/>
          <a:stretch/>
        </p:blipFill>
        <p:spPr>
          <a:xfrm>
            <a:off x="0" y="17607"/>
            <a:ext cx="12192000" cy="684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542" b="46495"/>
          <a:stretch/>
        </p:blipFill>
        <p:spPr>
          <a:xfrm>
            <a:off x="7435" y="158081"/>
            <a:ext cx="12192000" cy="1306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49214"/>
            <a:ext cx="10571998" cy="970450"/>
          </a:xfrm>
        </p:spPr>
        <p:txBody>
          <a:bodyPr/>
          <a:lstStyle/>
          <a:p>
            <a:pPr algn="ctr"/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ผล</a:t>
            </a:r>
            <a:r>
              <a:rPr lang="th-TH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</a:t>
            </a:r>
            <a:r>
              <a:rPr lang="th-TH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ประเมิน</a:t>
            </a:r>
            <a:endParaRPr lang="th-TH" sz="6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165648" y="381221"/>
            <a:ext cx="967753" cy="902032"/>
            <a:chOff x="3830184" y="1219201"/>
            <a:chExt cx="5061857" cy="4746172"/>
          </a:xfrm>
        </p:grpSpPr>
        <p:sp>
          <p:nvSpPr>
            <p:cNvPr id="12" name="Oval 11"/>
            <p:cNvSpPr/>
            <p:nvPr/>
          </p:nvSpPr>
          <p:spPr>
            <a:xfrm>
              <a:off x="5805940" y="2999015"/>
              <a:ext cx="1110343" cy="118654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0" t="10778" r="31071" b="29741"/>
            <a:stretch/>
          </p:blipFill>
          <p:spPr>
            <a:xfrm>
              <a:off x="3830184" y="1219201"/>
              <a:ext cx="5061857" cy="474617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0126558" y="115927"/>
            <a:ext cx="2545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T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&amp;</a:t>
            </a:r>
            <a:r>
              <a:rPr lang="en-US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V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anose="04020904080802020404" pitchFamily="82" charset="0"/>
                <a:cs typeface="TH SarabunPSK" panose="020B0500040200020003" pitchFamily="34" charset="-34"/>
              </a:rPr>
              <a:t> System</a:t>
            </a:r>
            <a:endParaRPr lang="th-TH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anose="04020904080802020404" pitchFamily="82" charset="0"/>
            </a:endParaRPr>
          </a:p>
        </p:txBody>
      </p:sp>
      <p:sp>
        <p:nvSpPr>
          <p:cNvPr id="16" name="AutoShape 4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1905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6" descr="แผนภูมิคำตอบแบบฟอร์ม ชื่อคำถาม: สังกัด จำนวนคำตอบ: คำตอบ 558 ข้อ"/>
          <p:cNvSpPr>
            <a:spLocks noChangeAspect="1" noChangeArrowheads="1"/>
          </p:cNvSpPr>
          <p:nvPr/>
        </p:nvSpPr>
        <p:spPr bwMode="auto">
          <a:xfrm>
            <a:off x="-556584" y="2356302"/>
            <a:ext cx="3071183" cy="30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" name="Picture 2" descr="แผนภูมิคำตอบแบบฟอร์ม ชื่อคำถาม: สังกัด จำนวนคำตอบ: คำตอบ 558 ข้อ">
            <a:extLst>
              <a:ext uri="{FF2B5EF4-FFF2-40B4-BE49-F238E27FC236}">
                <a16:creationId xmlns:a16="http://schemas.microsoft.com/office/drawing/2014/main" xmlns="" id="{E42FB9C6-E3F9-4981-9BC8-8448D4359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4"/>
          <a:stretch/>
        </p:blipFill>
        <p:spPr bwMode="auto">
          <a:xfrm>
            <a:off x="533" y="1506393"/>
            <a:ext cx="12192000" cy="487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8"/>
          <a:stretch/>
        </p:blipFill>
        <p:spPr bwMode="auto">
          <a:xfrm>
            <a:off x="14870" y="5839326"/>
            <a:ext cx="12184565" cy="101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562600" y="3529855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2.5%</a:t>
            </a:r>
          </a:p>
          <a:p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14 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คน)</a:t>
            </a:r>
            <a:endParaRPr lang="th-TH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สี่เหลี่ยมผืนผ้า 6"/>
          <p:cNvSpPr/>
          <p:nvPr/>
        </p:nvSpPr>
        <p:spPr>
          <a:xfrm>
            <a:off x="3984" y="1502230"/>
            <a:ext cx="3795130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77000">
                <a:srgbClr val="009BDE"/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จากผลสำรวจ 558 คน</a:t>
            </a:r>
            <a:endParaRPr lang="th-TH" sz="40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71872" y="3006635"/>
            <a:ext cx="1166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166 </a:t>
            </a: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คน)</a:t>
            </a:r>
            <a:endPara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9859" y="5064728"/>
            <a:ext cx="1166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378 </a:t>
            </a: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คน)</a:t>
            </a:r>
            <a:endPara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40888" y="5401807"/>
            <a:ext cx="3751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ณ วันที่ 10 ก.ค. 2562</a:t>
            </a:r>
            <a:endParaRPr lang="th-TH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8422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859</TotalTime>
  <Words>1705</Words>
  <Application>Microsoft Office PowerPoint</Application>
  <PresentationFormat>Widescreen</PresentationFormat>
  <Paragraphs>339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Calibri</vt:lpstr>
      <vt:lpstr>Century Gothic</vt:lpstr>
      <vt:lpstr>Cordia New</vt:lpstr>
      <vt:lpstr>DilleniaUPC</vt:lpstr>
      <vt:lpstr>JasmineUPC</vt:lpstr>
      <vt:lpstr>Stencil Std</vt:lpstr>
      <vt:lpstr>TH Sarabun New</vt:lpstr>
      <vt:lpstr>TH SarabunPSK</vt:lpstr>
      <vt:lpstr>Times New Roman</vt:lpstr>
      <vt:lpstr>Wingdings 2</vt:lpstr>
      <vt:lpstr>Quotable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ผลการประเมิน</vt:lpstr>
      <vt:lpstr>PowerPoint Presentation</vt:lpstr>
      <vt:lpstr>ผลการประเมิน (ก่อนนิเทศ)</vt:lpstr>
      <vt:lpstr>ผลการประเมิน (ก่อนนิเทศ)</vt:lpstr>
      <vt:lpstr>ผลการประเมิน (ก่อนนิเทศ)</vt:lpstr>
      <vt:lpstr>ผลการประเมิน (ก่อนนิเทศ)</vt:lpstr>
      <vt:lpstr>ผลการประเมิน (ก่อนนิเทศ)</vt:lpstr>
      <vt:lpstr>ผลการประเมิน (ก่อนนิเทศ)</vt:lpstr>
      <vt:lpstr>PowerPoint Presentation</vt:lpstr>
      <vt:lpstr>ผลการประเมิน (ระหว่างนิเทศ)</vt:lpstr>
      <vt:lpstr>ผลการประเมิน (ระหว่างนิเทศ)</vt:lpstr>
      <vt:lpstr>ผลการประเมิน (ระหว่างนิเทศ)</vt:lpstr>
      <vt:lpstr>ผลการประเมิน (ระหว่างนิเทศ)</vt:lpstr>
      <vt:lpstr>ผลการประเมิน (ระหว่างนิเทศ)</vt:lpstr>
      <vt:lpstr>ผลการประเมิน (ระหว่างนิเทศ)</vt:lpstr>
      <vt:lpstr>ผลการประเมิน (ระหว่างนิเทศ)</vt:lpstr>
      <vt:lpstr>ผลการประเมิน (ระหว่างนิเทศ)</vt:lpstr>
      <vt:lpstr>ผลการประเมิน (ระหว่างนิเทศ)</vt:lpstr>
      <vt:lpstr>PowerPoint Presentation</vt:lpstr>
      <vt:lpstr>ผลการประเมิน (หลังนิเทศ)</vt:lpstr>
      <vt:lpstr>ผลการประเมิน (หลังนิเทศ)</vt:lpstr>
      <vt:lpstr>ผลการประเมิน (หลังนิเทศ)</vt:lpstr>
      <vt:lpstr>ผลการประเมิน (หลังนิเทศ)</vt:lpstr>
      <vt:lpstr>ผลการประเมิน (หลังนิเทศ)</vt:lpstr>
      <vt:lpstr>ผลการประเมิน (หลังนิเทศ)</vt:lpstr>
      <vt:lpstr>ผลการประเมิน (หลังนิเทศ)</vt:lpstr>
      <vt:lpstr>ผลการประเมิน (หลังนิเทศ)</vt:lpstr>
      <vt:lpstr>ผลการประเมิน (หลังนิเทศ)</vt:lpstr>
      <vt:lpstr>ผลการประเมิน (หลังนิเทศ)</vt:lpstr>
      <vt:lpstr>PowerPoint Presentation</vt:lpstr>
      <vt:lpstr>PowerPoint Presentation</vt:lpstr>
      <vt:lpstr>PowerPoint Presentation</vt:lpstr>
      <vt:lpstr>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USER</dc:creator>
  <cp:lastModifiedBy>USER</cp:lastModifiedBy>
  <cp:revision>121</cp:revision>
  <cp:lastPrinted>2019-07-10T08:26:37Z</cp:lastPrinted>
  <dcterms:created xsi:type="dcterms:W3CDTF">2019-01-22T03:46:55Z</dcterms:created>
  <dcterms:modified xsi:type="dcterms:W3CDTF">2019-07-18T03:36:39Z</dcterms:modified>
</cp:coreProperties>
</file>