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50" r:id="rId2"/>
    <p:sldId id="351" r:id="rId3"/>
    <p:sldId id="352" r:id="rId4"/>
    <p:sldId id="358" r:id="rId5"/>
    <p:sldId id="353" r:id="rId6"/>
    <p:sldId id="355" r:id="rId7"/>
    <p:sldId id="356" r:id="rId8"/>
    <p:sldId id="357" r:id="rId9"/>
    <p:sldId id="338" r:id="rId10"/>
    <p:sldId id="341" r:id="rId11"/>
    <p:sldId id="359" r:id="rId12"/>
    <p:sldId id="342" r:id="rId13"/>
    <p:sldId id="349" r:id="rId14"/>
    <p:sldId id="360" r:id="rId15"/>
    <p:sldId id="345" r:id="rId16"/>
    <p:sldId id="361" r:id="rId17"/>
    <p:sldId id="348" r:id="rId18"/>
    <p:sldId id="346" r:id="rId19"/>
    <p:sldId id="362" r:id="rId20"/>
    <p:sldId id="347" r:id="rId21"/>
  </p:sldIdLst>
  <p:sldSz cx="12192000" cy="6858000"/>
  <p:notesSz cx="6858000" cy="9144000"/>
  <p:embeddedFontLst>
    <p:embeddedFont>
      <p:font typeface="Cordia New" panose="020B0304020202020204" pitchFamily="34" charset="-34"/>
      <p:regular r:id="rId23"/>
      <p:bold r:id="rId24"/>
      <p:italic r:id="rId25"/>
      <p:boldItalic r:id="rId26"/>
    </p:embeddedFont>
    <p:embeddedFont>
      <p:font typeface="Angsana New" panose="02020603050405020304" pitchFamily="18" charset="-34"/>
      <p:regular r:id="rId27"/>
      <p:bold r:id="rId28"/>
      <p:italic r:id="rId29"/>
      <p:boldItalic r:id="rId30"/>
    </p:embeddedFont>
    <p:embeddedFont>
      <p:font typeface="CS ChatThaiUI" panose="02000503000000000000" pitchFamily="2" charset="-34"/>
      <p:regular r:id="rId31"/>
    </p:embeddedFont>
    <p:embeddedFont>
      <p:font typeface="Arial Black" panose="020B0A04020102020204" pitchFamily="34" charset="0"/>
      <p:bold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S ChatThai" panose="02000503000000000000" pitchFamily="2" charset="-34"/>
      <p:regular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DD7777"/>
    <a:srgbClr val="F8C35B"/>
    <a:srgbClr val="97F774"/>
    <a:srgbClr val="86BB74"/>
    <a:srgbClr val="F8D09A"/>
    <a:srgbClr val="C5E0B4"/>
    <a:srgbClr val="F8F752"/>
    <a:srgbClr val="F998E1"/>
    <a:srgbClr val="82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3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7781A-0B06-42C9-A230-95B63047BDC6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D1232-D050-43D2-A0C2-9BFD1C4AF93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546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9097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733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08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411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364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085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215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934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323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358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3159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91679-1A36-42CD-A707-30E2CF47225E}" type="datetimeFigureOut">
              <a:rPr lang="th-TH" smtClean="0"/>
              <a:t>06/01/63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EE794-6085-43BB-9294-4537912BE37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024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30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84856"/>
            <a:ext cx="12192000" cy="1764744"/>
          </a:xfrm>
          <a:prstGeom prst="rect">
            <a:avLst/>
          </a:prstGeom>
          <a:solidFill>
            <a:srgbClr val="4454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130629" y="1704092"/>
            <a:ext cx="11888951" cy="1106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S ChatThaiUI" panose="02000503000000000000" pitchFamily="2" charset="-34"/>
                <a:cs typeface="CS ChatThaiUI" panose="02000503000000000000" pitchFamily="2" charset="-34"/>
              </a:rPr>
              <a:t>การบรรยายเพื่อแลกเปลี่ยนแนวทาง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S ChatThaiUI" panose="02000503000000000000" pitchFamily="2" charset="-34"/>
                <a:cs typeface="CS ChatThaiUI" panose="02000503000000000000" pitchFamily="2" charset="-34"/>
              </a:rPr>
              <a:t>การประยุกต์ใช้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S ChatThaiUI" panose="02000503000000000000" pitchFamily="2" charset="-34"/>
                <a:cs typeface="CS ChatThaiUI" panose="02000503000000000000" pitchFamily="2" charset="-34"/>
              </a:rPr>
              <a:t>HAB 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S ChatThaiUI" panose="02000503000000000000" pitchFamily="2" charset="-34"/>
                <a:cs typeface="CS ChatThaiUI" panose="02000503000000000000" pitchFamily="2" charset="-34"/>
              </a:rPr>
              <a:t>สำหรับการบริหารจัดการพื้นที่เกษตร (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S ChatThaiUI" panose="02000503000000000000" pitchFamily="2" charset="-34"/>
                <a:cs typeface="CS ChatThaiUI" panose="02000503000000000000" pitchFamily="2" charset="-34"/>
              </a:rPr>
              <a:t>Zoning)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pic>
        <p:nvPicPr>
          <p:cNvPr id="14" name="Picture 6" descr="ผลการค้นหารูปภาพสำหรับ Betagro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501" y="116705"/>
            <a:ext cx="1556079" cy="8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57758" y="3326477"/>
            <a:ext cx="3076483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โดย</a:t>
            </a:r>
          </a:p>
          <a:p>
            <a:pPr algn="ctr"/>
            <a:r>
              <a:rPr lang="th-TH" sz="24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คุณบัญญัติ คำบุญเหลือ</a:t>
            </a:r>
          </a:p>
          <a:p>
            <a:pPr algn="ctr"/>
            <a:endParaRPr lang="th-TH" sz="1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pPr algn="ctr"/>
            <a:endParaRPr lang="th-TH" sz="1800" b="1" dirty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pPr algn="ctr"/>
            <a:endParaRPr lang="th-TH" sz="1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pPr algn="ctr"/>
            <a:endParaRPr lang="th-TH" sz="1800" b="1" dirty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pPr algn="ctr"/>
            <a:endParaRPr lang="th-TH" sz="1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pPr algn="ctr"/>
            <a:endParaRPr lang="th-TH" sz="1800" b="1" dirty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pPr algn="ctr"/>
            <a:endParaRPr lang="th-TH" sz="1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pPr algn="ctr"/>
            <a:endParaRPr lang="th-TH" sz="1800" b="1" dirty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pPr algn="ctr"/>
            <a:r>
              <a:rPr lang="th-TH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วันที่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6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มกราคม พ.ศ.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2563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41195" y="3631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5832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สถานการณ์การปลูกมันสำปะหลัง</a:t>
            </a:r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ในพื้นที่ชัยบาดาล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854"/>
          <a:stretch/>
        </p:blipFill>
        <p:spPr>
          <a:xfrm>
            <a:off x="2434400" y="931198"/>
            <a:ext cx="7749919" cy="589416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4"/>
          <a:srcRect l="27339" t="13462" r="22384" b="13942"/>
          <a:stretch/>
        </p:blipFill>
        <p:spPr>
          <a:xfrm>
            <a:off x="141689" y="2232977"/>
            <a:ext cx="2151022" cy="17462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04" y="2436903"/>
            <a:ext cx="237100" cy="265743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11" y="2702646"/>
            <a:ext cx="237266" cy="265929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34" y="2835610"/>
            <a:ext cx="237266" cy="265929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158" y="691038"/>
            <a:ext cx="334638" cy="375064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417" y="685960"/>
            <a:ext cx="334872" cy="375326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8025" y="684962"/>
            <a:ext cx="334872" cy="37532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26008" y="5392059"/>
            <a:ext cx="1717946" cy="33747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3" name="Rounded Rectangle 112"/>
          <p:cNvSpPr/>
          <p:nvPr/>
        </p:nvSpPr>
        <p:spPr>
          <a:xfrm>
            <a:off x="10270896" y="5328742"/>
            <a:ext cx="1834526" cy="5281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215,628</a:t>
            </a:r>
            <a:r>
              <a:rPr lang="en-US" sz="18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24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บาท/ปี</a:t>
            </a:r>
            <a:endParaRPr lang="en-US" sz="24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16" name="กล่องข้อความ 34"/>
          <p:cNvSpPr txBox="1"/>
          <p:nvPr/>
        </p:nvSpPr>
        <p:spPr>
          <a:xfrm>
            <a:off x="10253067" y="4464939"/>
            <a:ext cx="189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มาตรฐานค่าใช้จ่าย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ครัวเรือนต่อปีของจังหวัด</a:t>
            </a:r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ลพบุรี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เฉลี่ยอยู่ที่</a:t>
            </a:r>
            <a:endParaRPr lang="en-US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3989" y="6493100"/>
            <a:ext cx="3049078" cy="324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8" name="กล่องข้อความ 34"/>
          <p:cNvSpPr txBox="1"/>
          <p:nvPr/>
        </p:nvSpPr>
        <p:spPr>
          <a:xfrm>
            <a:off x="10292436" y="931198"/>
            <a:ext cx="1899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พบว่า </a:t>
            </a:r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เกษตรกร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ที่อยู่ในพื้นที่</a:t>
            </a:r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เหมาะสมน้อย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และ</a:t>
            </a:r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ไม่เหมาะสม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มี</a:t>
            </a:r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รายได้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ต่อปี</a:t>
            </a:r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น้อยกว่าค่ามาตรฐาน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จังหวัด </a:t>
            </a:r>
            <a:r>
              <a:rPr lang="th-TH" sz="18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จึงสันนิษฐานว่า การใช้จ่ายในครัวเรือนอาจไม่เพียงพอต่อความต้องการทั้งปี</a:t>
            </a:r>
            <a:endParaRPr lang="en-US" sz="1800" b="1" dirty="0" smtClean="0">
              <a:solidFill>
                <a:srgbClr val="00206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19" name="กล่องข้อความ 34"/>
          <p:cNvSpPr txBox="1"/>
          <p:nvPr/>
        </p:nvSpPr>
        <p:spPr>
          <a:xfrm>
            <a:off x="141689" y="4079574"/>
            <a:ext cx="2166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เกษตรกรผู้ปลูกมันสำปะหลัง</a:t>
            </a:r>
          </a:p>
          <a:p>
            <a:pPr algn="ctr"/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ในการเก็บข้อมูลเชิงลึก</a:t>
            </a:r>
          </a:p>
          <a:p>
            <a:pPr algn="ctr"/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เพื่อประเมินสถานการณ์</a:t>
            </a:r>
            <a:endParaRPr lang="en-US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73807" y="5774060"/>
            <a:ext cx="2008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1400" dirty="0">
                <a:latin typeface="CS ChatThai" panose="02000503000000000000" pitchFamily="2" charset="-34"/>
                <a:cs typeface="CS ChatThai" panose="02000503000000000000" pitchFamily="2" charset="-34"/>
              </a:rPr>
              <a:t>ที่มาข้อมูล </a:t>
            </a:r>
            <a:r>
              <a:rPr lang="en-US" sz="1400" dirty="0">
                <a:latin typeface="CS ChatThai" panose="02000503000000000000" pitchFamily="2" charset="-34"/>
                <a:cs typeface="CS ChatThai" panose="02000503000000000000" pitchFamily="2" charset="-34"/>
              </a:rPr>
              <a:t>: </a:t>
            </a:r>
            <a:r>
              <a:rPr lang="th-TH" sz="1400" dirty="0">
                <a:latin typeface="CS ChatThai" panose="02000503000000000000" pitchFamily="2" charset="-34"/>
                <a:cs typeface="CS ChatThai" panose="02000503000000000000" pitchFamily="2" charset="-34"/>
              </a:rPr>
              <a:t>สำนักงานสถิติแห่งชาติ</a:t>
            </a:r>
            <a:endParaRPr lang="en-US" sz="1600" dirty="0">
              <a:solidFill>
                <a:srgbClr val="C0000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10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5832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สถานการณ์การปลูกมันสำปะหลัง</a:t>
            </a:r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ในพื้นที่ชัยบาดาล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4" name="กล่องข้อความ 34"/>
          <p:cNvSpPr txBox="1"/>
          <p:nvPr/>
        </p:nvSpPr>
        <p:spPr>
          <a:xfrm>
            <a:off x="1375579" y="838105"/>
            <a:ext cx="10407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-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อ.ชัยบาดาล มีพื้นที่เพาะปลูกแยกตามประเภทพืชหลัก ดังนี้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380814" y="1259147"/>
            <a:ext cx="1404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/>
          <p:cNvSpPr txBox="1"/>
          <p:nvPr/>
        </p:nvSpPr>
        <p:spPr>
          <a:xfrm>
            <a:off x="3595342" y="1267294"/>
            <a:ext cx="9749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พื้นที่ (ไร่)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80814" y="1655938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Rectangle 27"/>
          <p:cNvSpPr/>
          <p:nvPr/>
        </p:nvSpPr>
        <p:spPr>
          <a:xfrm>
            <a:off x="3380814" y="1934535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ectangle 28"/>
          <p:cNvSpPr/>
          <p:nvPr/>
        </p:nvSpPr>
        <p:spPr>
          <a:xfrm>
            <a:off x="3380814" y="2213132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ectangle 29"/>
          <p:cNvSpPr/>
          <p:nvPr/>
        </p:nvSpPr>
        <p:spPr>
          <a:xfrm>
            <a:off x="3380814" y="2491729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กล่องข้อความ 34"/>
          <p:cNvSpPr txBox="1"/>
          <p:nvPr/>
        </p:nvSpPr>
        <p:spPr>
          <a:xfrm>
            <a:off x="3531846" y="1646966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164,442.53</a:t>
            </a:r>
            <a:endParaRPr lang="en-US" sz="18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32" name="กล่องข้อความ 34"/>
          <p:cNvSpPr txBox="1"/>
          <p:nvPr/>
        </p:nvSpPr>
        <p:spPr>
          <a:xfrm>
            <a:off x="3531846" y="1911800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120,733.42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33" name="กล่องข้อความ 34"/>
          <p:cNvSpPr txBox="1"/>
          <p:nvPr/>
        </p:nvSpPr>
        <p:spPr>
          <a:xfrm>
            <a:off x="3531846" y="2193402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16,689.58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34" name="กล่องข้อความ 34"/>
          <p:cNvSpPr txBox="1"/>
          <p:nvPr/>
        </p:nvSpPr>
        <p:spPr>
          <a:xfrm>
            <a:off x="3531846" y="2472000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15,651.05</a:t>
            </a:r>
            <a:endParaRPr lang="th-TH" sz="18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80814" y="2770326"/>
            <a:ext cx="1404000" cy="2785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กล่องข้อความ 34"/>
          <p:cNvSpPr txBox="1"/>
          <p:nvPr/>
        </p:nvSpPr>
        <p:spPr>
          <a:xfrm>
            <a:off x="3531846" y="2750597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317,516.58</a:t>
            </a:r>
            <a:endParaRPr lang="en-US" sz="18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54605" y="1655938"/>
            <a:ext cx="1440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Rectangle 37"/>
          <p:cNvSpPr/>
          <p:nvPr/>
        </p:nvSpPr>
        <p:spPr>
          <a:xfrm>
            <a:off x="1854605" y="1934535"/>
            <a:ext cx="1440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Rectangle 38"/>
          <p:cNvSpPr/>
          <p:nvPr/>
        </p:nvSpPr>
        <p:spPr>
          <a:xfrm>
            <a:off x="1854605" y="2213132"/>
            <a:ext cx="1440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ectangle 39"/>
          <p:cNvSpPr/>
          <p:nvPr/>
        </p:nvSpPr>
        <p:spPr>
          <a:xfrm>
            <a:off x="1854605" y="2491729"/>
            <a:ext cx="1440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Rectangle 40"/>
          <p:cNvSpPr/>
          <p:nvPr/>
        </p:nvSpPr>
        <p:spPr>
          <a:xfrm>
            <a:off x="1854605" y="2770326"/>
            <a:ext cx="1440000" cy="2785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กล่องข้อความ 34"/>
          <p:cNvSpPr txBox="1"/>
          <p:nvPr/>
        </p:nvSpPr>
        <p:spPr>
          <a:xfrm>
            <a:off x="1855450" y="1646966"/>
            <a:ext cx="152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มันสำปะหลัง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43" name="กล่องข้อความ 34"/>
          <p:cNvSpPr txBox="1"/>
          <p:nvPr/>
        </p:nvSpPr>
        <p:spPr>
          <a:xfrm>
            <a:off x="1855450" y="1911800"/>
            <a:ext cx="149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อ้อยโรงงาน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44" name="กล่องข้อความ 34"/>
          <p:cNvSpPr txBox="1"/>
          <p:nvPr/>
        </p:nvSpPr>
        <p:spPr>
          <a:xfrm>
            <a:off x="1855450" y="2193402"/>
            <a:ext cx="145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ข้าวโพดเลี้ยงสัตว์</a:t>
            </a:r>
          </a:p>
        </p:txBody>
      </p:sp>
      <p:sp>
        <p:nvSpPr>
          <p:cNvPr id="45" name="กล่องข้อความ 34"/>
          <p:cNvSpPr txBox="1"/>
          <p:nvPr/>
        </p:nvSpPr>
        <p:spPr>
          <a:xfrm>
            <a:off x="1855449" y="2472000"/>
            <a:ext cx="143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ข้าว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54605" y="1259147"/>
            <a:ext cx="1440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TextBox 46"/>
          <p:cNvSpPr txBox="1"/>
          <p:nvPr/>
        </p:nvSpPr>
        <p:spPr>
          <a:xfrm>
            <a:off x="2033715" y="1267294"/>
            <a:ext cx="1087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ประเภทพืช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48" name="กล่องข้อความ 34"/>
          <p:cNvSpPr txBox="1"/>
          <p:nvPr/>
        </p:nvSpPr>
        <p:spPr>
          <a:xfrm>
            <a:off x="1867667" y="2733442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รวม</a:t>
            </a:r>
            <a:endParaRPr lang="th-TH" sz="1800" b="1" dirty="0" smtClean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875161" y="1241176"/>
            <a:ext cx="1404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TextBox 49"/>
          <p:cNvSpPr txBox="1"/>
          <p:nvPr/>
        </p:nvSpPr>
        <p:spPr>
          <a:xfrm>
            <a:off x="4843628" y="1249323"/>
            <a:ext cx="1467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เกษตรกร (ราย)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75161" y="1637967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Rectangle 51"/>
          <p:cNvSpPr/>
          <p:nvPr/>
        </p:nvSpPr>
        <p:spPr>
          <a:xfrm>
            <a:off x="4875161" y="1916564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Rectangle 52"/>
          <p:cNvSpPr/>
          <p:nvPr/>
        </p:nvSpPr>
        <p:spPr>
          <a:xfrm>
            <a:off x="4875161" y="2195161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4" name="Rectangle 53"/>
          <p:cNvSpPr/>
          <p:nvPr/>
        </p:nvSpPr>
        <p:spPr>
          <a:xfrm>
            <a:off x="4875161" y="2473758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กล่องข้อความ 34"/>
          <p:cNvSpPr txBox="1"/>
          <p:nvPr/>
        </p:nvSpPr>
        <p:spPr>
          <a:xfrm>
            <a:off x="5026193" y="1628995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3,603</a:t>
            </a:r>
            <a:endParaRPr lang="en-US" sz="18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56" name="กล่องข้อความ 34"/>
          <p:cNvSpPr txBox="1"/>
          <p:nvPr/>
        </p:nvSpPr>
        <p:spPr>
          <a:xfrm>
            <a:off x="5026193" y="1893829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2,946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57" name="กล่องข้อความ 34"/>
          <p:cNvSpPr txBox="1"/>
          <p:nvPr/>
        </p:nvSpPr>
        <p:spPr>
          <a:xfrm>
            <a:off x="5026193" y="2175431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865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58" name="กล่องข้อความ 34"/>
          <p:cNvSpPr txBox="1"/>
          <p:nvPr/>
        </p:nvSpPr>
        <p:spPr>
          <a:xfrm>
            <a:off x="5026193" y="2454029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1,108</a:t>
            </a:r>
            <a:endParaRPr lang="th-TH" sz="18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2" name="กล่องข้อความ 34"/>
          <p:cNvSpPr txBox="1"/>
          <p:nvPr/>
        </p:nvSpPr>
        <p:spPr>
          <a:xfrm>
            <a:off x="1153867" y="3276400"/>
            <a:ext cx="10407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วัตถุประสงค์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: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ยกระดับคุณภาพชีวิตเกษตรกร </a:t>
            </a: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80%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ให้มีรายได้เพียงพอต่อรายจ่ายของครัวเรือน</a:t>
            </a:r>
          </a:p>
          <a:p>
            <a:endParaRPr lang="th-TH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  <a:p>
            <a:r>
              <a:rPr lang="th-TH" sz="24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กลุ่มเป้าหมายการพัฒนา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:</a:t>
            </a:r>
          </a:p>
          <a:p>
            <a:r>
              <a:rPr lang="th-TH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         เริ่มจากเกษตรกรผู้ปลูกมันสำปะหลังที่มีแปลงอยู่ในเขต </a:t>
            </a: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S3 (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เหมาะสมน้อย) และ </a:t>
            </a: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N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(ไม่เหมาะสม)</a:t>
            </a:r>
          </a:p>
          <a:p>
            <a:r>
              <a:rPr lang="th-TH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          จำนวน 230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ราย</a:t>
            </a:r>
            <a:endParaRPr lang="th-TH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626873" y="5784733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" name="Rectangle 63"/>
          <p:cNvSpPr/>
          <p:nvPr/>
        </p:nvSpPr>
        <p:spPr>
          <a:xfrm>
            <a:off x="3626873" y="6063330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5" name="กล่องข้อความ 34"/>
          <p:cNvSpPr txBox="1"/>
          <p:nvPr/>
        </p:nvSpPr>
        <p:spPr>
          <a:xfrm>
            <a:off x="3824515" y="5762650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818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6" name="กล่องข้อความ 34"/>
          <p:cNvSpPr txBox="1"/>
          <p:nvPr/>
        </p:nvSpPr>
        <p:spPr>
          <a:xfrm>
            <a:off x="3824515" y="6041248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16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121755" y="5784733"/>
            <a:ext cx="1440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Rectangle 67"/>
          <p:cNvSpPr/>
          <p:nvPr/>
        </p:nvSpPr>
        <p:spPr>
          <a:xfrm>
            <a:off x="2121755" y="6063330"/>
            <a:ext cx="1440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กล่องข้อความ 34"/>
          <p:cNvSpPr txBox="1"/>
          <p:nvPr/>
        </p:nvSpPr>
        <p:spPr>
          <a:xfrm>
            <a:off x="2122600" y="5765003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เหมาะสมน้อย</a:t>
            </a:r>
          </a:p>
        </p:txBody>
      </p:sp>
      <p:sp>
        <p:nvSpPr>
          <p:cNvPr id="70" name="กล่องข้อความ 34"/>
          <p:cNvSpPr txBox="1"/>
          <p:nvPr/>
        </p:nvSpPr>
        <p:spPr>
          <a:xfrm>
            <a:off x="2122600" y="6043601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ไม่เหมาะสม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59104" y="5737250"/>
            <a:ext cx="3024000" cy="612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TextBox 71"/>
          <p:cNvSpPr txBox="1"/>
          <p:nvPr/>
        </p:nvSpPr>
        <p:spPr>
          <a:xfrm>
            <a:off x="5122305" y="5871971"/>
            <a:ext cx="113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= </a:t>
            </a:r>
            <a:r>
              <a:rPr lang="en-US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834 </a:t>
            </a:r>
            <a:r>
              <a:rPr lang="th-TH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ราย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626873" y="5366327"/>
            <a:ext cx="1404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TextBox 73"/>
          <p:cNvSpPr txBox="1"/>
          <p:nvPr/>
        </p:nvSpPr>
        <p:spPr>
          <a:xfrm>
            <a:off x="3595342" y="5374474"/>
            <a:ext cx="14670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เกษตรกร (ราย)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121755" y="5366327"/>
            <a:ext cx="1440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6" name="TextBox 75"/>
          <p:cNvSpPr txBox="1"/>
          <p:nvPr/>
        </p:nvSpPr>
        <p:spPr>
          <a:xfrm>
            <a:off x="2141365" y="5374474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ความเหมาะสม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26" y="4962638"/>
            <a:ext cx="2981053" cy="164418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11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73036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ยุทธศาสตร์แนวทางการแก้ไข</a:t>
            </a:r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ปัญหาเกษตรกรผู้ปลูกมันสำปะหลัง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128826" y="1323997"/>
            <a:ext cx="1620000" cy="1620000"/>
          </a:xfrm>
          <a:prstGeom prst="ellipse">
            <a:avLst/>
          </a:prstGeom>
          <a:solidFill>
            <a:schemeClr val="bg1"/>
          </a:solidFill>
          <a:ln w="101600" cmpd="thinThick">
            <a:solidFill>
              <a:srgbClr val="EA3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Rectangle 22"/>
          <p:cNvSpPr/>
          <p:nvPr/>
        </p:nvSpPr>
        <p:spPr>
          <a:xfrm>
            <a:off x="978609" y="2761398"/>
            <a:ext cx="1930903" cy="522514"/>
          </a:xfrm>
          <a:prstGeom prst="rect">
            <a:avLst/>
          </a:prstGeom>
          <a:solidFill>
            <a:srgbClr val="EA3D15"/>
          </a:solidFill>
          <a:ln>
            <a:solidFill>
              <a:srgbClr val="EA3D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/>
          <p:cNvSpPr/>
          <p:nvPr/>
        </p:nvSpPr>
        <p:spPr>
          <a:xfrm>
            <a:off x="903379" y="2835429"/>
            <a:ext cx="1917840" cy="372260"/>
          </a:xfrm>
          <a:prstGeom prst="rect">
            <a:avLst/>
          </a:prstGeom>
          <a:solidFill>
            <a:srgbClr val="384750"/>
          </a:solidFill>
          <a:ln>
            <a:solidFill>
              <a:srgbClr val="3847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TextBox 24"/>
          <p:cNvSpPr txBox="1"/>
          <p:nvPr/>
        </p:nvSpPr>
        <p:spPr>
          <a:xfrm>
            <a:off x="914843" y="2865614"/>
            <a:ext cx="1834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ทำพืชเดิมให้ดีขึ้น</a:t>
            </a:r>
            <a:endParaRPr lang="th-TH" sz="1600" b="1" dirty="0">
              <a:solidFill>
                <a:srgbClr val="FFC000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391"/>
          <a:stretch/>
        </p:blipFill>
        <p:spPr>
          <a:xfrm>
            <a:off x="124460" y="4770810"/>
            <a:ext cx="3615146" cy="1621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Oval 33"/>
          <p:cNvSpPr/>
          <p:nvPr/>
        </p:nvSpPr>
        <p:spPr>
          <a:xfrm>
            <a:off x="5176323" y="1327243"/>
            <a:ext cx="1620000" cy="1620000"/>
          </a:xfrm>
          <a:prstGeom prst="ellipse">
            <a:avLst/>
          </a:prstGeom>
          <a:solidFill>
            <a:schemeClr val="bg1"/>
          </a:solidFill>
          <a:ln w="101600" cmpd="thinThick">
            <a:solidFill>
              <a:srgbClr val="6DA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Rectangle 34"/>
          <p:cNvSpPr/>
          <p:nvPr/>
        </p:nvSpPr>
        <p:spPr>
          <a:xfrm>
            <a:off x="5084610" y="2764644"/>
            <a:ext cx="1930903" cy="522000"/>
          </a:xfrm>
          <a:prstGeom prst="rect">
            <a:avLst/>
          </a:prstGeom>
          <a:solidFill>
            <a:srgbClr val="6DAF27"/>
          </a:solidFill>
          <a:ln>
            <a:solidFill>
              <a:srgbClr val="6DAF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Rectangle 35"/>
          <p:cNvSpPr/>
          <p:nvPr/>
        </p:nvSpPr>
        <p:spPr>
          <a:xfrm>
            <a:off x="5009380" y="2838676"/>
            <a:ext cx="1917840" cy="370800"/>
          </a:xfrm>
          <a:prstGeom prst="rect">
            <a:avLst/>
          </a:prstGeom>
          <a:solidFill>
            <a:srgbClr val="384750"/>
          </a:solidFill>
          <a:ln>
            <a:solidFill>
              <a:srgbClr val="3847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TextBox 36"/>
          <p:cNvSpPr txBox="1"/>
          <p:nvPr/>
        </p:nvSpPr>
        <p:spPr>
          <a:xfrm>
            <a:off x="4896646" y="2868861"/>
            <a:ext cx="2128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ปลูกพืชอื่นเสริมในพื้นที่</a:t>
            </a:r>
            <a:endParaRPr lang="th-TH" sz="1600" b="1" dirty="0">
              <a:solidFill>
                <a:srgbClr val="FFC000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581369" y="1323997"/>
            <a:ext cx="1620000" cy="1620000"/>
          </a:xfrm>
          <a:prstGeom prst="ellipse">
            <a:avLst/>
          </a:prstGeom>
          <a:solidFill>
            <a:schemeClr val="bg1"/>
          </a:solidFill>
          <a:ln w="101600" cmpd="thinThick">
            <a:solidFill>
              <a:srgbClr val="0F9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Rectangle 41"/>
          <p:cNvSpPr/>
          <p:nvPr/>
        </p:nvSpPr>
        <p:spPr>
          <a:xfrm>
            <a:off x="9489656" y="2761398"/>
            <a:ext cx="1930903" cy="522000"/>
          </a:xfrm>
          <a:prstGeom prst="rect">
            <a:avLst/>
          </a:prstGeom>
          <a:solidFill>
            <a:srgbClr val="0F9E8A"/>
          </a:solidFill>
          <a:ln>
            <a:solidFill>
              <a:srgbClr val="0F9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Rectangle 42"/>
          <p:cNvSpPr/>
          <p:nvPr/>
        </p:nvSpPr>
        <p:spPr>
          <a:xfrm>
            <a:off x="9414426" y="2835430"/>
            <a:ext cx="1917840" cy="370800"/>
          </a:xfrm>
          <a:prstGeom prst="rect">
            <a:avLst/>
          </a:prstGeom>
          <a:solidFill>
            <a:srgbClr val="384750"/>
          </a:solidFill>
          <a:ln>
            <a:solidFill>
              <a:srgbClr val="3847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TextBox 43"/>
          <p:cNvSpPr txBox="1"/>
          <p:nvPr/>
        </p:nvSpPr>
        <p:spPr>
          <a:xfrm>
            <a:off x="9414426" y="2865615"/>
            <a:ext cx="1917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สร้างความเข้มแข็ง</a:t>
            </a:r>
            <a:endParaRPr lang="th-TH" sz="1600" b="1" dirty="0">
              <a:solidFill>
                <a:schemeClr val="bg1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pic>
        <p:nvPicPr>
          <p:cNvPr id="47" name="Picture 2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r="6276"/>
          <a:stretch/>
        </p:blipFill>
        <p:spPr bwMode="auto">
          <a:xfrm>
            <a:off x="1291196" y="1445320"/>
            <a:ext cx="1041207" cy="117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966" y="1853827"/>
            <a:ext cx="761794" cy="891801"/>
          </a:xfrm>
          <a:prstGeom prst="rect">
            <a:avLst/>
          </a:prstGeom>
        </p:spPr>
      </p:pic>
      <p:pic>
        <p:nvPicPr>
          <p:cNvPr id="49" name="Picture 8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100" y1="51296" x2="37100" y2="51296"/>
                        <a14:foregroundMark x1="37500" y1="53333" x2="375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6" t="50250" r="47966" b="34258"/>
          <a:stretch/>
        </p:blipFill>
        <p:spPr bwMode="auto">
          <a:xfrm>
            <a:off x="5343546" y="1578005"/>
            <a:ext cx="1334820" cy="103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7416" r="71562" b="74103"/>
          <a:stretch/>
        </p:blipFill>
        <p:spPr bwMode="auto">
          <a:xfrm>
            <a:off x="9781785" y="1650415"/>
            <a:ext cx="1306296" cy="97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63861" y="3352504"/>
            <a:ext cx="2084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ทำกับพื้นที่เพาะปลูก</a:t>
            </a:r>
            <a:endParaRPr lang="th-TH" sz="1600" b="1" dirty="0">
              <a:solidFill>
                <a:srgbClr val="002060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96195" y="3677573"/>
            <a:ext cx="1440000" cy="278597"/>
          </a:xfrm>
          <a:prstGeom prst="rect">
            <a:avLst/>
          </a:prstGeom>
          <a:solidFill>
            <a:srgbClr val="86BB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กล่องข้อความ 34"/>
          <p:cNvSpPr txBox="1"/>
          <p:nvPr/>
        </p:nvSpPr>
        <p:spPr>
          <a:xfrm>
            <a:off x="534826" y="3668601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เหมาะสมมาก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36195" y="3686719"/>
            <a:ext cx="1440000" cy="278597"/>
          </a:xfrm>
          <a:prstGeom prst="rect">
            <a:avLst/>
          </a:prstGeom>
          <a:solidFill>
            <a:srgbClr val="97F7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5" name="กล่องข้อความ 34"/>
          <p:cNvSpPr txBox="1"/>
          <p:nvPr/>
        </p:nvSpPr>
        <p:spPr>
          <a:xfrm>
            <a:off x="1798617" y="3665047"/>
            <a:ext cx="154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เหมาะสมปานกลาง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009380" y="3348370"/>
            <a:ext cx="2084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ทำกับพื้นที่เพาะปลูก</a:t>
            </a:r>
            <a:endParaRPr lang="th-TH" sz="1600" b="1" dirty="0">
              <a:solidFill>
                <a:srgbClr val="002060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1714" y="3673439"/>
            <a:ext cx="1440000" cy="278597"/>
          </a:xfrm>
          <a:prstGeom prst="rect">
            <a:avLst/>
          </a:prstGeom>
          <a:solidFill>
            <a:srgbClr val="F8C3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8" name="กล่องข้อความ 34"/>
          <p:cNvSpPr txBox="1"/>
          <p:nvPr/>
        </p:nvSpPr>
        <p:spPr>
          <a:xfrm>
            <a:off x="4780345" y="3664467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เหมาะสมน้อย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081714" y="3669885"/>
            <a:ext cx="1440000" cy="278597"/>
          </a:xfrm>
          <a:prstGeom prst="rect">
            <a:avLst/>
          </a:prstGeom>
          <a:solidFill>
            <a:srgbClr val="DD77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0" name="กล่องข้อความ 34"/>
          <p:cNvSpPr txBox="1"/>
          <p:nvPr/>
        </p:nvSpPr>
        <p:spPr>
          <a:xfrm>
            <a:off x="6044136" y="3660913"/>
            <a:ext cx="154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ไม่เหมาะสม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2410" y="4136538"/>
            <a:ext cx="3559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แนวทาง</a:t>
            </a:r>
          </a:p>
          <a:p>
            <a:r>
              <a:rPr lang="th-TH" sz="1600" b="1" dirty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</a:t>
            </a:r>
            <a:r>
              <a:rPr lang="en-US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1.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นำหลักวิชาการมาใช้กับเกษตรกร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21830" y="6435154"/>
            <a:ext cx="3559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ตาราง หลักวิชาการการปลูกมันสำปะหลัง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07162" y="4136537"/>
            <a:ext cx="42896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แนวทาง</a:t>
            </a:r>
          </a:p>
          <a:p>
            <a:r>
              <a:rPr lang="th-TH" sz="1600" b="1" dirty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</a:t>
            </a:r>
            <a:r>
              <a:rPr lang="en-US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1.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ประเมินความเป็นไปได้พืชอื่นๆ</a:t>
            </a:r>
          </a:p>
          <a:p>
            <a:r>
              <a:rPr lang="th-TH" sz="1600" b="1" dirty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    </a:t>
            </a:r>
            <a:r>
              <a:rPr lang="en-US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1.1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ศึกษาตลาด</a:t>
            </a:r>
          </a:p>
          <a:p>
            <a:r>
              <a:rPr lang="th-TH" sz="1600" b="1" dirty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    </a:t>
            </a:r>
            <a:r>
              <a:rPr lang="en-US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1.2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ความต้องการพื้นที่เพาะปลูก/เกษตรกร</a:t>
            </a:r>
          </a:p>
          <a:p>
            <a:r>
              <a:rPr lang="th-TH" sz="1600" b="1" dirty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    </a:t>
            </a:r>
            <a:r>
              <a:rPr lang="en-US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1.3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การวางแผนการปลูก</a:t>
            </a:r>
          </a:p>
          <a:p>
            <a:r>
              <a:rPr lang="th-TH" sz="1600" b="1" dirty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    </a:t>
            </a:r>
            <a:r>
              <a:rPr lang="en-US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1.4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การพัฒนาตามมาตรฐานของแหล่งรับซื้อ</a:t>
            </a:r>
          </a:p>
          <a:p>
            <a:r>
              <a:rPr lang="th-TH" sz="1600" b="1" dirty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ตัวอย่างพืชทางเลือก เช่น</a:t>
            </a:r>
          </a:p>
          <a:p>
            <a:r>
              <a:rPr lang="th-TH" sz="1600" b="1" dirty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   </a:t>
            </a:r>
            <a:r>
              <a:rPr lang="th-TH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ขมิ้นชัน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, กระชายดำ เป็นต้น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299296" y="4136536"/>
            <a:ext cx="396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แนวทาง</a:t>
            </a:r>
          </a:p>
          <a:p>
            <a:r>
              <a:rPr lang="th-TH" sz="1600" b="1" dirty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</a:t>
            </a:r>
            <a:r>
              <a:rPr lang="en-US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1. </a:t>
            </a:r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การรวมกลุ่ม เพื่อไม่ให้เกิด </a:t>
            </a:r>
            <a:r>
              <a:rPr lang="en-US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Size Effect</a:t>
            </a:r>
          </a:p>
          <a:p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เช่น สินค้าล้นตลาด, โรคที่แพร่กระจาย เป็นต้น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36133" y="922836"/>
            <a:ext cx="180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ยุทธศาสตร์ที่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</a:t>
            </a:r>
            <a:endParaRPr lang="th-TH" sz="1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04407" y="922836"/>
            <a:ext cx="180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ยุทธศาสตร์ที่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2</a:t>
            </a:r>
            <a:endParaRPr lang="th-TH" sz="1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414426" y="905654"/>
            <a:ext cx="180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ยุทธศาสตร์ที่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3</a:t>
            </a:r>
            <a:endParaRPr lang="th-TH" sz="1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822700" y="905654"/>
            <a:ext cx="0" cy="583727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235796" y="931198"/>
            <a:ext cx="0" cy="5811733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12/20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3898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ยุทธศาสตร์ที่ </a:t>
            </a:r>
            <a:r>
              <a:rPr lang="en-US" sz="3000" b="1" dirty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1</a:t>
            </a:r>
            <a:r>
              <a:rPr lang="th-TH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30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ทำพืชเดิมให้ดีขึ้น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9" y="1893433"/>
            <a:ext cx="5400955" cy="38083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97" y="1893434"/>
            <a:ext cx="6039500" cy="380834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49867" y="1302002"/>
            <a:ext cx="653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CS ChatThaiUI" panose="02000503000000000000" pitchFamily="2" charset="-34"/>
                <a:cs typeface="CS ChatThaiUI" panose="02000503000000000000" pitchFamily="2" charset="-34"/>
              </a:rPr>
              <a:t>ตัวอย่าง กระบวนการปรับปรุงอาชีพหลัก (มันสำปะหลัง)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13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39052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เกษตรกรต้นแบบปรับปรุงผลผลิต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90520" y="725732"/>
            <a:ext cx="2861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CS ChatThai" panose="02000503000000000000" pitchFamily="2" charset="-34"/>
                <a:ea typeface="Tahoma" panose="020B0604030504040204" pitchFamily="34" charset="0"/>
                <a:cs typeface="CS ChatThai" panose="02000503000000000000" pitchFamily="2" charset="-34"/>
              </a:rPr>
              <a:t>การสร้างต้นแบบ เพื่อขยายผล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3000"/>
                    </a14:imgEffect>
                    <a14:imgEffect>
                      <a14:saturation sat="156000"/>
                    </a14:imgEffect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728"/>
          <a:stretch/>
        </p:blipFill>
        <p:spPr>
          <a:xfrm>
            <a:off x="1823175" y="940690"/>
            <a:ext cx="2554017" cy="2402759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4254645" y="2142069"/>
            <a:ext cx="2324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นายสมจริง รักเกษตร</a:t>
            </a:r>
          </a:p>
          <a:p>
            <a:pPr algn="ctr"/>
            <a:r>
              <a:rPr lang="th-TH" sz="2400" b="1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(นามสมมุติ)</a:t>
            </a:r>
          </a:p>
        </p:txBody>
      </p:sp>
      <p:pic>
        <p:nvPicPr>
          <p:cNvPr id="7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" t="33799" r="48589" b="1242"/>
          <a:stretch/>
        </p:blipFill>
        <p:spPr bwMode="auto">
          <a:xfrm>
            <a:off x="891018" y="3149672"/>
            <a:ext cx="4525948" cy="354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" r="2209" b="5988"/>
          <a:stretch/>
        </p:blipFill>
        <p:spPr>
          <a:xfrm>
            <a:off x="6566224" y="431074"/>
            <a:ext cx="5281792" cy="6400800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14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45945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ยุทธศาสตร์ที่ </a:t>
            </a:r>
            <a:r>
              <a:rPr lang="th-TH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2 </a:t>
            </a:r>
            <a:r>
              <a:rPr lang="th-TH" sz="30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ปลูกพืชอื่นเสริมในพื้นที่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04153" y="737214"/>
            <a:ext cx="443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ตัวอย่างการประเมินความเป็นไปได้</a:t>
            </a:r>
          </a:p>
          <a:p>
            <a:pPr algn="ctr"/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การปลูก “</a:t>
            </a:r>
            <a:r>
              <a:rPr lang="th-TH" sz="18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ขมิ้นชัน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” แทนมันสำปะหลังในพื้นที่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87649" y="749572"/>
            <a:ext cx="55564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แนวคิด</a:t>
            </a:r>
            <a:r>
              <a:rPr lang="th-TH" sz="1600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 เกษตรกร </a:t>
            </a:r>
            <a:r>
              <a:rPr lang="en-US" sz="1600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</a:t>
            </a:r>
            <a:r>
              <a:rPr lang="th-TH" sz="1600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 ราย แบ่งพื้นที่ </a:t>
            </a:r>
            <a:r>
              <a:rPr lang="en-US" sz="1600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 </a:t>
            </a:r>
            <a:r>
              <a:rPr lang="th-TH" sz="1600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ไร่ในการปลูกขมิ้นชัน</a:t>
            </a:r>
          </a:p>
          <a:p>
            <a:r>
              <a:rPr lang="th-TH" sz="1600" dirty="0"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          พื้นที่ที่เหลือยังคงปลูกพืชหลักตามเดิม  แต่ปรับปรุง</a:t>
            </a:r>
          </a:p>
          <a:p>
            <a:r>
              <a:rPr lang="th-TH" sz="1600" dirty="0"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600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          วิธีและกระบวนการปลูก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13" y="1514619"/>
            <a:ext cx="564913" cy="633157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324226" y="1572251"/>
            <a:ext cx="333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ศึกษาตลาดของขมิ้นชัน (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Supply)</a:t>
            </a:r>
            <a:endParaRPr lang="th-TH" sz="1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3" y="2120178"/>
            <a:ext cx="5385437" cy="141661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55313" y="3557572"/>
            <a:ext cx="497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จากความต้องการตลาดในพื้นที่</a:t>
            </a:r>
          </a:p>
          <a:p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ต้องผลิต</a:t>
            </a:r>
            <a:r>
              <a:rPr lang="th-TH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ขมิ้นชันสด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ให้ได้ </a:t>
            </a:r>
            <a:r>
              <a:rPr lang="en-US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523 </a:t>
            </a:r>
            <a:r>
              <a:rPr lang="th-TH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ตัน/ปี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032588" y="1763103"/>
            <a:ext cx="501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ประเมินความต้องการพื้นที่ปลูก และจำนวนเกษตรกร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478" y="1705471"/>
            <a:ext cx="565308" cy="6336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7117705" y="2153962"/>
            <a:ext cx="366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*** 1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 ไร่ ได้ขมิ้นชันสด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2.5-3.3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ตัน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7705" y="2547699"/>
            <a:ext cx="4202136" cy="1179941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7032588" y="3748424"/>
            <a:ext cx="497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ต้องหาพื้นที่ปลูกขมิ้นชันในพื้นที่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230 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ไร่ในการปลูก</a:t>
            </a:r>
          </a:p>
          <a:p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 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ราย ปลูก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 ไร่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= </a:t>
            </a:r>
            <a:r>
              <a:rPr lang="th-TH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ต้องมีเกษตรกรปลูก </a:t>
            </a:r>
            <a:r>
              <a:rPr lang="en-US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230 </a:t>
            </a:r>
            <a:r>
              <a:rPr lang="th-TH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ราย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214613" y="4390831"/>
            <a:ext cx="3333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การวางแผนการปลูก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05" y="4332978"/>
            <a:ext cx="565308" cy="633600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2896682" y="4817795"/>
            <a:ext cx="1404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4" name="TextBox 83"/>
          <p:cNvSpPr txBox="1"/>
          <p:nvPr/>
        </p:nvSpPr>
        <p:spPr>
          <a:xfrm>
            <a:off x="2865151" y="4825942"/>
            <a:ext cx="14670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เกษตรกร (ราย)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896682" y="5214586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Rectangle 85"/>
          <p:cNvSpPr/>
          <p:nvPr/>
        </p:nvSpPr>
        <p:spPr>
          <a:xfrm>
            <a:off x="2896682" y="5493183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7" name="Rectangle 86"/>
          <p:cNvSpPr/>
          <p:nvPr/>
        </p:nvSpPr>
        <p:spPr>
          <a:xfrm>
            <a:off x="2896682" y="5771780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8" name="Rectangle 87"/>
          <p:cNvSpPr/>
          <p:nvPr/>
        </p:nvSpPr>
        <p:spPr>
          <a:xfrm>
            <a:off x="2896682" y="6050377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กล่องข้อความ 34"/>
          <p:cNvSpPr txBox="1"/>
          <p:nvPr/>
        </p:nvSpPr>
        <p:spPr>
          <a:xfrm>
            <a:off x="3195482" y="5205614"/>
            <a:ext cx="80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-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90" name="กล่องข้อความ 34"/>
          <p:cNvSpPr txBox="1"/>
          <p:nvPr/>
        </p:nvSpPr>
        <p:spPr>
          <a:xfrm>
            <a:off x="3094324" y="5468095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2,796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91" name="กล่องข้อความ 34"/>
          <p:cNvSpPr txBox="1"/>
          <p:nvPr/>
        </p:nvSpPr>
        <p:spPr>
          <a:xfrm>
            <a:off x="3094324" y="5749697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818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92" name="กล่องข้อความ 34"/>
          <p:cNvSpPr txBox="1"/>
          <p:nvPr/>
        </p:nvSpPr>
        <p:spPr>
          <a:xfrm>
            <a:off x="3094324" y="6028295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16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391564" y="5214586"/>
            <a:ext cx="1440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6" name="Rectangle 95"/>
          <p:cNvSpPr/>
          <p:nvPr/>
        </p:nvSpPr>
        <p:spPr>
          <a:xfrm>
            <a:off x="1391564" y="5493183"/>
            <a:ext cx="1440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7" name="Rectangle 96"/>
          <p:cNvSpPr/>
          <p:nvPr/>
        </p:nvSpPr>
        <p:spPr>
          <a:xfrm>
            <a:off x="1391564" y="5771780"/>
            <a:ext cx="1440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8" name="Rectangle 97"/>
          <p:cNvSpPr/>
          <p:nvPr/>
        </p:nvSpPr>
        <p:spPr>
          <a:xfrm>
            <a:off x="1391564" y="6050377"/>
            <a:ext cx="1440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0" name="กล่องข้อความ 34"/>
          <p:cNvSpPr txBox="1"/>
          <p:nvPr/>
        </p:nvSpPr>
        <p:spPr>
          <a:xfrm>
            <a:off x="1392409" y="5205614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เหมาะสมมาก</a:t>
            </a:r>
          </a:p>
        </p:txBody>
      </p:sp>
      <p:sp>
        <p:nvSpPr>
          <p:cNvPr id="101" name="กล่องข้อความ 34"/>
          <p:cNvSpPr txBox="1"/>
          <p:nvPr/>
        </p:nvSpPr>
        <p:spPr>
          <a:xfrm>
            <a:off x="1392409" y="5470448"/>
            <a:ext cx="149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เหมาะสมปานกลาง</a:t>
            </a:r>
          </a:p>
        </p:txBody>
      </p:sp>
      <p:sp>
        <p:nvSpPr>
          <p:cNvPr id="102" name="กล่องข้อความ 34"/>
          <p:cNvSpPr txBox="1"/>
          <p:nvPr/>
        </p:nvSpPr>
        <p:spPr>
          <a:xfrm>
            <a:off x="1392409" y="5752050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เหมาะสมน้อย</a:t>
            </a:r>
          </a:p>
        </p:txBody>
      </p:sp>
      <p:sp>
        <p:nvSpPr>
          <p:cNvPr id="103" name="กล่องข้อความ 34"/>
          <p:cNvSpPr txBox="1"/>
          <p:nvPr/>
        </p:nvSpPr>
        <p:spPr>
          <a:xfrm>
            <a:off x="1392409" y="6030648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ไม่เหมาะสม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391564" y="4817795"/>
            <a:ext cx="1440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5" name="TextBox 104"/>
          <p:cNvSpPr txBox="1"/>
          <p:nvPr/>
        </p:nvSpPr>
        <p:spPr>
          <a:xfrm>
            <a:off x="1411174" y="4825942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ความเหมาะสม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8913" y="5724297"/>
            <a:ext cx="3024000" cy="612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6" name="TextBox 105"/>
          <p:cNvSpPr txBox="1"/>
          <p:nvPr/>
        </p:nvSpPr>
        <p:spPr>
          <a:xfrm>
            <a:off x="145868" y="6419218"/>
            <a:ext cx="4402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Focus </a:t>
            </a:r>
            <a:r>
              <a:rPr lang="th-TH" sz="14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ที่เกษตรกรในพื้นที่เหมาะสมน้อย/ไม่เหมาะสมก่อน</a:t>
            </a:r>
            <a:endParaRPr lang="th-TH" sz="1400" b="1" dirty="0" smtClean="0">
              <a:solidFill>
                <a:srgbClr val="C00000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392114" y="5859018"/>
            <a:ext cx="113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= </a:t>
            </a:r>
            <a:r>
              <a:rPr lang="en-US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834 </a:t>
            </a:r>
            <a:r>
              <a:rPr lang="th-TH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ราย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6309360" y="5142830"/>
            <a:ext cx="4974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ปีที่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: </a:t>
            </a:r>
            <a:r>
              <a:rPr lang="th-TH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สร้างต้นแบบ </a:t>
            </a:r>
            <a:r>
              <a:rPr lang="en-US" sz="16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20% 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กับเกษตรกรที่พร้อม (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167 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ราย)</a:t>
            </a:r>
            <a:endParaRPr lang="en-US" sz="16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ปีที่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2 : 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ขยายผลสู่กลุ่มพร้อม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60% (500 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ราย)</a:t>
            </a:r>
            <a:endParaRPr lang="en-US" sz="16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ปีที่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3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: 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ขยายผลสู่กลุ่มเกษตรกร </a:t>
            </a:r>
            <a:r>
              <a:rPr lang="en-US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80% (667 </a:t>
            </a:r>
            <a:r>
              <a:rPr lang="th-TH" sz="16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ราย)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791200" y="5390280"/>
            <a:ext cx="304800" cy="3340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6207760" y="5077612"/>
            <a:ext cx="5004000" cy="9379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8" name="TextBox 47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15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0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39052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เกษตรกรต้นแบบปรับปรุงผลผลิต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4702" y="1301075"/>
            <a:ext cx="1536838" cy="44898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1833940" y="1301044"/>
            <a:ext cx="777600" cy="778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932157" y="2977416"/>
            <a:ext cx="1821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chemeClr val="bg1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มันสำปะหลัง</a:t>
            </a:r>
          </a:p>
          <a:p>
            <a:pPr algn="ctr"/>
            <a:r>
              <a:rPr lang="th-TH" sz="1800" b="1" dirty="0" smtClean="0">
                <a:solidFill>
                  <a:schemeClr val="bg1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(</a:t>
            </a:r>
            <a:r>
              <a:rPr lang="en-US" sz="1800" b="1" dirty="0" smtClean="0">
                <a:solidFill>
                  <a:schemeClr val="bg1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24 </a:t>
            </a:r>
            <a:r>
              <a:rPr lang="th-TH" sz="1800" b="1" dirty="0" smtClean="0">
                <a:solidFill>
                  <a:schemeClr val="bg1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ไร่)</a:t>
            </a:r>
            <a:endParaRPr lang="th-TH" sz="1800" b="1" dirty="0" smtClean="0">
              <a:solidFill>
                <a:schemeClr val="bg1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5797" y="1390248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ขมิ้นชัน</a:t>
            </a:r>
          </a:p>
          <a:p>
            <a:pPr algn="ctr"/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(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ไร่)</a:t>
            </a:r>
            <a:endParaRPr lang="th-TH" sz="1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799683" y="1390248"/>
            <a:ext cx="414119" cy="35269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3589132" y="1067082"/>
            <a:ext cx="8324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ไร่ ได้ผลผลิตขมิ้นชันสด </a:t>
            </a:r>
            <a:r>
              <a:rPr lang="en-US" sz="1800" b="1" dirty="0">
                <a:latin typeface="CS ChatThaiUI" panose="02000503000000000000" pitchFamily="2" charset="-34"/>
                <a:cs typeface="CS ChatThaiUI" panose="02000503000000000000" pitchFamily="2" charset="-34"/>
              </a:rPr>
              <a:t>= 2.5-3.3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ตัน</a:t>
            </a:r>
            <a:r>
              <a:rPr lang="th-TH" sz="1800" b="1" dirty="0"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(ได้ขมิ้นชันแห้ง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= 0.50-0.66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ตัน)</a:t>
            </a:r>
          </a:p>
          <a:p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ราคาขายขมิ้นแห้งตันละ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120,000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บาท</a:t>
            </a:r>
          </a:p>
          <a:p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ต้นทุนผลิตขมิ้นชันไร่ละ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8,000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บาท</a:t>
            </a:r>
          </a:p>
          <a:p>
            <a:endParaRPr lang="en-US" sz="800" b="1" dirty="0" smtClean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สรุป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 ไร่ เกษตรกรได้เงินจากการปลูกขมิ้นชัน เท่ากับ </a:t>
            </a:r>
            <a:r>
              <a:rPr lang="en-US" sz="18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71,200 </a:t>
            </a:r>
            <a:r>
              <a:rPr lang="th-TH" sz="18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บาท</a:t>
            </a:r>
            <a:endParaRPr lang="th-TH" sz="1800" b="1" dirty="0">
              <a:solidFill>
                <a:srgbClr val="C00000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799683" y="3283283"/>
            <a:ext cx="414119" cy="35269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TextBox 21"/>
          <p:cNvSpPr txBox="1"/>
          <p:nvPr/>
        </p:nvSpPr>
        <p:spPr>
          <a:xfrm>
            <a:off x="3589132" y="2960117"/>
            <a:ext cx="8324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1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ไร่ ได้ผลผลิตมันสำปะหลัง (หลังปรับปรุงผลผลิต)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= 6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ตัน/ไร่ (ในพื้นที่เหมาะสมน้อย)</a:t>
            </a:r>
          </a:p>
          <a:p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ราคาขายมันสำปะหลัง กก. ละ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2.2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บาท</a:t>
            </a:r>
          </a:p>
          <a:p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ต้นทุนผลิตมันสำปะหลังไร่ละ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5,000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บาท</a:t>
            </a:r>
          </a:p>
          <a:p>
            <a:endParaRPr lang="th-TH" sz="800" b="1" dirty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สรุป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24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ไร่ เกษตรกรได้เงินจากการปลูกมันสำปะหลัง เท่ากับ </a:t>
            </a:r>
            <a:r>
              <a:rPr lang="en-US" sz="18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196,800 </a:t>
            </a:r>
            <a:r>
              <a:rPr lang="th-TH" sz="18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บาท</a:t>
            </a:r>
            <a:endParaRPr lang="th-TH" sz="1800" b="1" dirty="0">
              <a:solidFill>
                <a:srgbClr val="C00000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06742" y="4726204"/>
            <a:ext cx="832464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สรุป หากใช้ </a:t>
            </a:r>
            <a:r>
              <a:rPr lang="en-US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Model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การพัฒนาอาชีพหลัก และเพิ่มพืชเสริม เกษตรกรจะมีรายได้เท่ากับ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268,000 </a:t>
            </a:r>
            <a:r>
              <a:rPr lang="th-TH" sz="24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บาท</a:t>
            </a:r>
          </a:p>
          <a:p>
            <a:r>
              <a:rPr lang="th-TH" sz="2400" b="1" dirty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</a:t>
            </a:r>
            <a:r>
              <a:rPr lang="th-TH" sz="24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             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เมื่อเทียบกับมาตรฐานรายได้จังหวัดลพบุรี</a:t>
            </a:r>
          </a:p>
          <a:p>
            <a:endParaRPr lang="th-TH" sz="1800" b="1" dirty="0">
              <a:latin typeface="CS ChatThaiUI" panose="02000503000000000000" pitchFamily="2" charset="-34"/>
              <a:cs typeface="CS ChatThaiUI" panose="02000503000000000000" pitchFamily="2" charset="-34"/>
            </a:endParaRPr>
          </a:p>
          <a:p>
            <a:pPr algn="ctr"/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ซึ่ง</a:t>
            </a:r>
            <a:r>
              <a:rPr lang="th-TH" sz="18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เพียงพอต่อค่าใช้จ่าย</a:t>
            </a:r>
            <a:r>
              <a:rPr lang="th-TH" sz="18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ตามมาตรฐานของรายได้                     </a:t>
            </a:r>
            <a:endParaRPr lang="th-TH" sz="1800" b="1" dirty="0"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49354" y="5424165"/>
            <a:ext cx="1717946" cy="33747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ounded Rectangle 24"/>
          <p:cNvSpPr/>
          <p:nvPr/>
        </p:nvSpPr>
        <p:spPr>
          <a:xfrm>
            <a:off x="8194242" y="5360848"/>
            <a:ext cx="1834526" cy="52815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215,628</a:t>
            </a:r>
            <a:r>
              <a:rPr lang="en-US" sz="18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24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บาท/ปี</a:t>
            </a:r>
            <a:endParaRPr lang="en-US" sz="24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16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5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65662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การประเมินโอกาสพืชอื่นๆ ในพื้นที่ (เมนูเกษตรทางเลือก)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2418" t="3289" r="2566" b="3378"/>
          <a:stretch/>
        </p:blipFill>
        <p:spPr>
          <a:xfrm>
            <a:off x="1299734" y="729210"/>
            <a:ext cx="10524085" cy="6066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17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6375203" y="6113890"/>
            <a:ext cx="2060932" cy="551658"/>
          </a:xfrm>
          <a:prstGeom prst="rect">
            <a:avLst/>
          </a:prstGeom>
          <a:solidFill>
            <a:srgbClr val="FFFF99"/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9928330" y="1510416"/>
            <a:ext cx="1920770" cy="551658"/>
          </a:xfrm>
          <a:prstGeom prst="rect">
            <a:avLst/>
          </a:prstGeom>
          <a:solidFill>
            <a:srgbClr val="FFFF99"/>
          </a:solidFill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1063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แนวทางการ</a:t>
            </a:r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คัดเลือกเกษตรกรเป้าหมาย (</a:t>
            </a:r>
            <a:r>
              <a:rPr lang="th-TH" sz="3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การ</a:t>
            </a:r>
            <a:r>
              <a:rPr lang="th-TH" sz="32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วางแผน และตั้งเป้าหมาย 80</a:t>
            </a:r>
            <a:r>
              <a:rPr lang="en-US" sz="3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%</a:t>
            </a:r>
            <a:r>
              <a:rPr lang="th-TH" sz="3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)</a:t>
            </a:r>
            <a:endParaRPr lang="th-TH" sz="3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7" y="1981773"/>
            <a:ext cx="5819058" cy="366582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40973" y="5768727"/>
            <a:ext cx="4984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* </a:t>
            </a:r>
            <a:r>
              <a:rPr lang="en-US" sz="20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AA = 3-5% </a:t>
            </a:r>
            <a:r>
              <a:rPr lang="th-TH" sz="2000" b="1" dirty="0" smtClean="0">
                <a:latin typeface="CS ChatThaiUI" panose="02000503000000000000" pitchFamily="2" charset="-34"/>
                <a:cs typeface="CS ChatThaiUI" panose="02000503000000000000" pitchFamily="2" charset="-34"/>
              </a:rPr>
              <a:t>(ชอบเรียนรู้ / กล้าลองสิ่งใหม่ๆ)</a:t>
            </a:r>
            <a:endParaRPr lang="th-TH" sz="2000" dirty="0"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5867" y="1485016"/>
            <a:ext cx="2038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Focus Group</a:t>
            </a:r>
            <a:endParaRPr lang="th-TH" sz="2400" b="1" dirty="0">
              <a:solidFill>
                <a:srgbClr val="C00000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57648" y="780270"/>
            <a:ext cx="3515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Arial Black" panose="020B0A04020102020204" pitchFamily="34" charset="0"/>
                <a:ea typeface="Tahoma" pitchFamily="34" charset="0"/>
                <a:cs typeface="Angsana New" panose="02020603050405020304" pitchFamily="18" charset="-34"/>
              </a:rPr>
              <a:t>“</a:t>
            </a:r>
            <a:r>
              <a:rPr lang="th-TH" sz="4000" b="1" dirty="0" smtClean="0">
                <a:solidFill>
                  <a:srgbClr val="0000CC"/>
                </a:solidFill>
                <a:latin typeface="Arial Black" panose="020B0A04020102020204" pitchFamily="34" charset="0"/>
                <a:ea typeface="Tahoma" pitchFamily="34" charset="0"/>
                <a:cs typeface="Angsana New" panose="02020603050405020304" pitchFamily="18" charset="-34"/>
              </a:rPr>
              <a:t>คิดใหญ่ แต่ เริ่มเล็ก</a:t>
            </a:r>
            <a:r>
              <a:rPr lang="en-US" sz="4000" b="1" dirty="0" smtClean="0">
                <a:solidFill>
                  <a:srgbClr val="0000CC"/>
                </a:solidFill>
                <a:latin typeface="Arial Black" panose="020B0A04020102020204" pitchFamily="34" charset="0"/>
                <a:ea typeface="Tahoma" pitchFamily="34" charset="0"/>
                <a:cs typeface="Angsana New" panose="02020603050405020304" pitchFamily="18" charset="-34"/>
              </a:rPr>
              <a:t>”</a:t>
            </a:r>
            <a:endParaRPr lang="th-TH" sz="4000" b="1" dirty="0">
              <a:solidFill>
                <a:srgbClr val="0000CC"/>
              </a:solidFill>
              <a:latin typeface="Arial Black" panose="020B0A04020102020204" pitchFamily="34" charset="0"/>
              <a:ea typeface="Tahoma" pitchFamily="34" charset="0"/>
              <a:cs typeface="Angsana New" panose="02020603050405020304" pitchFamily="18" charset="-34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851599" y="994889"/>
            <a:ext cx="6179585" cy="5079888"/>
            <a:chOff x="2087725" y="2720518"/>
            <a:chExt cx="4059538" cy="3887492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821"/>
            <a:stretch/>
          </p:blipFill>
          <p:spPr bwMode="auto">
            <a:xfrm>
              <a:off x="2087725" y="2720518"/>
              <a:ext cx="4059538" cy="388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4765841" y="3164467"/>
              <a:ext cx="1343219" cy="353299"/>
            </a:xfrm>
            <a:prstGeom prst="rect">
              <a:avLst/>
            </a:prstGeom>
            <a:noFill/>
            <a:ln w="1905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 smtClean="0">
                  <a:solidFill>
                    <a:srgbClr val="FF0000"/>
                  </a:solidFill>
                  <a:latin typeface="CS ChatThaiUI" panose="02000503000000000000" pitchFamily="2" charset="-34"/>
                  <a:cs typeface="CS ChatThaiUI" panose="02000503000000000000" pitchFamily="2" charset="-34"/>
                </a:rPr>
                <a:t>ตั้งเป้า </a:t>
              </a:r>
              <a:r>
                <a:rPr lang="en-US" sz="2400" u="sng" dirty="0" smtClean="0">
                  <a:solidFill>
                    <a:srgbClr val="FF0000"/>
                  </a:solidFill>
                  <a:latin typeface="CS ChatThaiUI" panose="02000503000000000000" pitchFamily="2" charset="-34"/>
                  <a:cs typeface="CS ChatThaiUI" panose="02000503000000000000" pitchFamily="2" charset="-34"/>
                </a:rPr>
                <a:t>&gt;</a:t>
              </a:r>
              <a:r>
                <a:rPr lang="en-US" sz="2400" dirty="0" smtClean="0">
                  <a:solidFill>
                    <a:srgbClr val="FF0000"/>
                  </a:solidFill>
                  <a:latin typeface="CS ChatThaiUI" panose="02000503000000000000" pitchFamily="2" charset="-34"/>
                  <a:cs typeface="CS ChatThaiUI" panose="02000503000000000000" pitchFamily="2" charset="-34"/>
                </a:rPr>
                <a:t>80%</a:t>
              </a:r>
              <a:endParaRPr lang="th-TH" sz="2400" dirty="0">
                <a:solidFill>
                  <a:srgbClr val="FF0000"/>
                </a:solidFill>
                <a:latin typeface="CS ChatThaiUI" panose="02000503000000000000" pitchFamily="2" charset="-34"/>
                <a:cs typeface="CS ChatThaiUI" panose="02000503000000000000" pitchFamily="2" charset="-34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6412948" y="6173868"/>
            <a:ext cx="2010487" cy="46166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เริ่มจาก 3-5 </a:t>
            </a:r>
            <a:r>
              <a:rPr lang="en-US" sz="2400" dirty="0" smtClean="0">
                <a:solidFill>
                  <a:srgbClr val="FF000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%</a:t>
            </a:r>
            <a:endParaRPr lang="th-TH" sz="2400" dirty="0">
              <a:solidFill>
                <a:srgbClr val="FF0000"/>
              </a:solidFill>
              <a:latin typeface="CS ChatThaiUI" panose="02000503000000000000" pitchFamily="2" charset="-34"/>
              <a:cs typeface="CS ChatThaiUI" panose="02000503000000000000" pitchFamily="2" charset="-34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6235762" y="3361716"/>
            <a:ext cx="354373" cy="827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18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10632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ตัวอย่าง </a:t>
            </a:r>
            <a:r>
              <a:rPr lang="en-US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Financial </a:t>
            </a:r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ของเกษตรกรที่ปรับปรุงผลผลิตพืชหลัก และพืชเสริม</a:t>
            </a:r>
            <a:endParaRPr lang="th-TH" sz="3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1" y="621743"/>
            <a:ext cx="11834138" cy="5822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19/20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504" y="616034"/>
            <a:ext cx="5830873" cy="4189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852" y="170858"/>
            <a:ext cx="11372102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1167174" y="183216"/>
            <a:ext cx="26116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แนะนำ เครือเบทาโกร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2/20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66" y="916422"/>
            <a:ext cx="5796970" cy="41892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308" y="4681199"/>
            <a:ext cx="3521819" cy="20788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089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10632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สรุปแนวทางการดำเนินงาน </a:t>
            </a:r>
            <a:r>
              <a:rPr lang="en-US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Zoning</a:t>
            </a:r>
            <a:endParaRPr lang="th-TH" sz="3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82544" y="1574915"/>
            <a:ext cx="4427564" cy="372860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06916" y="2028817"/>
            <a:ext cx="4427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รับนโยบายและแนวทางการปรับเปลี่ยนหรือชนิดพืชที่ต้องการเปลี่ยน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ประกาศรับสมัครผู้เข้าร่วมโครงการ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อบรมให้ความรู้การเพาะปลูก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ส่งเสริมและสร้างแรงจูงใจในการปรับเปลี่ยน เช่น ให้ปัจจัยที่ใช้ในการผลิต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ลงพื้นที่ส่งเสริมและติดตามงาน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31543" y="1282585"/>
            <a:ext cx="3129566" cy="5795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Zoning </a:t>
            </a:r>
            <a:r>
              <a:rPr lang="th-TH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แบบ</a:t>
            </a:r>
            <a:r>
              <a:rPr lang="en-US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 DOAE </a:t>
            </a:r>
            <a:r>
              <a:rPr lang="th-TH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(เดิม)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90524" y="1566150"/>
            <a:ext cx="4427564" cy="372860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902560" y="1281487"/>
            <a:ext cx="3129566" cy="5795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Zoning </a:t>
            </a:r>
            <a:r>
              <a:rPr lang="th-TH" sz="2400" b="1" dirty="0">
                <a:solidFill>
                  <a:schemeClr val="tx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แบบ</a:t>
            </a:r>
            <a:r>
              <a:rPr lang="en-US" sz="2400" b="1" dirty="0">
                <a:solidFill>
                  <a:schemeClr val="tx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 HAB</a:t>
            </a:r>
            <a:endParaRPr lang="th-TH" sz="2400" b="1" dirty="0">
              <a:solidFill>
                <a:schemeClr val="tx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45646" y="2028817"/>
            <a:ext cx="3578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เคลียร์โจทย์</a:t>
            </a:r>
          </a:p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วิเคราะห์ข้อมูลพื้นที่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PDCA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ติดตาม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งาน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สรุปผล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การถอดองค์ความรู้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ขยายผล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การพัฒนาสู่ </a:t>
            </a: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HAB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มิติอื่นๆ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20/20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1852" y="170858"/>
            <a:ext cx="11372102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7174" y="183216"/>
            <a:ext cx="81195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แนวทางการพัฒนาชุมชนเชิงพื้นที่แบบองค์รวม (</a:t>
            </a:r>
            <a:r>
              <a:rPr lang="en-US" sz="30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Holistic Area-Based)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77" y="667247"/>
            <a:ext cx="9354239" cy="6047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367191"/>
                </a:solidFill>
                <a:latin typeface="Arial Black" panose="020B0A04020102020204" pitchFamily="34" charset="0"/>
              </a:rPr>
              <a:t>3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 t="83794" r="18829" b="3600"/>
          <a:stretch/>
        </p:blipFill>
        <p:spPr>
          <a:xfrm>
            <a:off x="6797952" y="4259657"/>
            <a:ext cx="4599710" cy="1320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55433" r="20968" b="17107"/>
          <a:stretch/>
        </p:blipFill>
        <p:spPr>
          <a:xfrm>
            <a:off x="6646280" y="639811"/>
            <a:ext cx="4488873" cy="2876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44254" r="19969" b="42801"/>
          <a:stretch/>
        </p:blipFill>
        <p:spPr>
          <a:xfrm>
            <a:off x="1250182" y="5370136"/>
            <a:ext cx="4562763" cy="1355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t="21946" r="18915" b="55563"/>
          <a:stretch/>
        </p:blipFill>
        <p:spPr>
          <a:xfrm>
            <a:off x="1185527" y="2674925"/>
            <a:ext cx="4627418" cy="23557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3" t="6901" r="16474" b="76441"/>
          <a:stretch/>
        </p:blipFill>
        <p:spPr>
          <a:xfrm>
            <a:off x="1191496" y="832922"/>
            <a:ext cx="4802910" cy="1744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852" y="170858"/>
            <a:ext cx="11372102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7174" y="183216"/>
            <a:ext cx="32880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สรุปการพัฒนาแบบองค์รวม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367191"/>
                </a:solidFill>
                <a:latin typeface="Arial Black" panose="020B0A04020102020204" pitchFamily="34" charset="0"/>
              </a:rPr>
              <a:t>4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5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1852" y="170858"/>
            <a:ext cx="11372102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Oval 6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pic>
        <p:nvPicPr>
          <p:cNvPr id="36" name="Picture 2" descr="E:\002-KIMS BUSINESS\007-02-Googleslidesppt\02-GSppt-Contents-Kim\20170215\03-abs\item03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41195" y="3631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10" name="Picture 2" descr="https://scontent.fbkk2-1.fna.fbcdn.net/v/t1.15752-9/40183446_1231545680337035_5307407687439351808_n.jpg?_nc_cat=0&amp;_nc_eui2=AeG0OblWYN3MDjRJruDG6GYxhiPJZRN45kXwSdw_phZoOJSoAab1LAGQDysv9V3PV6EIgbvOig0KPlQQxxFhC5Nuvm0BR30o1PcNlOQFINHfyA&amp;oh=e680be9d0f8a12d74885c3b01108c31b&amp;oe=5C03E1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84" y="1210108"/>
            <a:ext cx="3291534" cy="219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63" y="1362723"/>
            <a:ext cx="6865507" cy="46731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8652" y="945756"/>
            <a:ext cx="339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หน่วยงานภาคีความร่วมมือ</a:t>
            </a:r>
            <a:endParaRPr lang="en-US" sz="2800" b="1" dirty="0">
              <a:solidFill>
                <a:srgbClr val="00206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9075" y="1307393"/>
            <a:ext cx="275090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77039" y="686927"/>
            <a:ext cx="293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ภาพพิธีลงนามความร่วมมือ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39132" y="949009"/>
            <a:ext cx="4339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000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เมื่อวันที่ </a:t>
            </a:r>
            <a:r>
              <a:rPr lang="en-US" sz="2000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22 </a:t>
            </a:r>
            <a:r>
              <a:rPr lang="th-TH" sz="2000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สิงหาคม พ</a:t>
            </a:r>
            <a:r>
              <a:rPr lang="en-US" sz="2000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.</a:t>
            </a:r>
            <a:r>
              <a:rPr lang="th-TH" sz="2000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ศ</a:t>
            </a:r>
            <a:r>
              <a:rPr lang="en-US" sz="2000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.2561 </a:t>
            </a:r>
            <a:r>
              <a:rPr lang="th-TH" sz="2000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ณ กระทรวงศึกษาธิการ</a:t>
            </a:r>
            <a:endParaRPr lang="en-US" sz="2000" dirty="0">
              <a:solidFill>
                <a:srgbClr val="00206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b="7411"/>
          <a:stretch/>
        </p:blipFill>
        <p:spPr>
          <a:xfrm>
            <a:off x="7918870" y="3262208"/>
            <a:ext cx="3334662" cy="35566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67174" y="183216"/>
            <a:ext cx="68130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เครือข่ายปฏิบัติการทางสังคม (</a:t>
            </a:r>
            <a:r>
              <a:rPr lang="en-US" sz="30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HAB Social Lab Network)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367191"/>
                </a:solidFill>
                <a:latin typeface="Arial Black" panose="020B0A04020102020204" pitchFamily="34" charset="0"/>
              </a:rPr>
              <a:t>5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6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3326" y="170858"/>
            <a:ext cx="1156062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1167174" y="183216"/>
            <a:ext cx="678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rgbClr val="BBE6EC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ที่มา</a:t>
            </a:r>
            <a:endParaRPr lang="th-TH" sz="3000" b="1" dirty="0">
              <a:solidFill>
                <a:srgbClr val="BBE6EC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834" y="927748"/>
            <a:ext cx="9111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     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เนื่องจาก มีเครื่องมือ </a:t>
            </a: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HAB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สำหรับงานพัฒนาชุมชนสำหรับเกษตรกร จึงอย่างให้แลกเปลี่ยนแนวคิดว่า </a:t>
            </a: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BTG </a:t>
            </a: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จะมีแนวทางอย่างไรในโจทย์การ </a:t>
            </a:r>
            <a:r>
              <a:rPr lang="en-US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Zoning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0462" y="2374443"/>
            <a:ext cx="4427564" cy="40171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54834" y="2828345"/>
            <a:ext cx="4427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รับนโยบายและแนวทางการปรับเปลี่ยนหรือชนิดพืชที่ต้องการเปลี่ยน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ประกาศรับสมัครผู้เข้าร่วมโครงการ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อบรมให้ความรู้การเพาะปลูก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ส่งเสริมและสร้างแรงจูงใจในการปรับเปลี่ยน เช่น ให้ปัจจัยที่ใช้ในการผลิต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  <a:p>
            <a:pPr marL="457200" indent="-457200">
              <a:buAutoNum type="arabicPeriod"/>
            </a:pPr>
            <a:r>
              <a:rPr lang="th-TH" sz="24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ลงพื้นที่ส่งเสริมและติดตามงาน</a:t>
            </a:r>
            <a:endParaRPr lang="en-US" sz="2400" b="1" dirty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79461" y="2082113"/>
            <a:ext cx="3129566" cy="5795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Zoning </a:t>
            </a:r>
            <a:r>
              <a:rPr lang="th-TH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แบบ</a:t>
            </a:r>
            <a:r>
              <a:rPr lang="en-US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 DOAE </a:t>
            </a:r>
            <a:r>
              <a:rPr lang="th-TH" sz="24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(เดิม)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38442" y="2365678"/>
            <a:ext cx="4427564" cy="401713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617362" y="2819580"/>
            <a:ext cx="4069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แนวคิดแบบ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System </a:t>
            </a:r>
            <a:r>
              <a:rPr lang="en-US" sz="3200" b="1" dirty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Approach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050478" y="2081015"/>
            <a:ext cx="3129566" cy="57955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Zoning </a:t>
            </a:r>
            <a:r>
              <a:rPr lang="th-TH" sz="2400" b="1" dirty="0">
                <a:solidFill>
                  <a:schemeClr val="tx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แบบ</a:t>
            </a:r>
            <a:r>
              <a:rPr lang="en-US" sz="2400" b="1" dirty="0">
                <a:solidFill>
                  <a:schemeClr val="tx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 HAB</a:t>
            </a:r>
            <a:endParaRPr lang="th-TH" sz="2400" b="1" dirty="0">
              <a:solidFill>
                <a:schemeClr val="tx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484231" y="1029544"/>
            <a:ext cx="612000" cy="230756"/>
          </a:xfrm>
          <a:prstGeom prst="homePlat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1035" y="1029544"/>
            <a:ext cx="45719" cy="230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367191"/>
                </a:solidFill>
                <a:latin typeface="Arial Black" panose="020B0A04020102020204" pitchFamily="34" charset="0"/>
              </a:rPr>
              <a:t>6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75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83326" y="170858"/>
            <a:ext cx="1156062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1167174" y="183216"/>
            <a:ext cx="24513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BBE6EC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System Approach</a:t>
            </a:r>
            <a:endParaRPr lang="th-TH" sz="3000" b="1" dirty="0">
              <a:solidFill>
                <a:srgbClr val="BBE6EC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708"/>
          <a:stretch/>
        </p:blipFill>
        <p:spPr>
          <a:xfrm>
            <a:off x="1153867" y="880319"/>
            <a:ext cx="10461448" cy="57646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367191"/>
                </a:solidFill>
                <a:latin typeface="Arial Black" panose="020B0A04020102020204" pitchFamily="34" charset="0"/>
              </a:rPr>
              <a:t>7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34563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ข้อมูลพื้นฐาน</a:t>
            </a:r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พื้นที่ชัยบาดาล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2" b="98871" l="12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1023715"/>
            <a:ext cx="3246850" cy="452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08" y="1928640"/>
            <a:ext cx="383825" cy="38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ผลการค้นหารูปภาพสำหรับ Arrow Icon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t="4598" r="38408" b="71160"/>
          <a:stretch/>
        </p:blipFill>
        <p:spPr bwMode="auto">
          <a:xfrm rot="2787356">
            <a:off x="3294786" y="2076928"/>
            <a:ext cx="518405" cy="50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ผลการค้นหารูปภาพสำหรับ Arrow Icon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t="4598" r="38408" b="71160"/>
          <a:stretch/>
        </p:blipFill>
        <p:spPr bwMode="auto">
          <a:xfrm rot="2787356">
            <a:off x="6222895" y="2133112"/>
            <a:ext cx="518405" cy="50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Pentagon 104"/>
          <p:cNvSpPr/>
          <p:nvPr/>
        </p:nvSpPr>
        <p:spPr>
          <a:xfrm>
            <a:off x="2135331" y="3707804"/>
            <a:ext cx="1418658" cy="449590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322" b="1" dirty="0">
                <a:solidFill>
                  <a:schemeClr val="tx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อาชีพหลัก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7"/>
          <a:srcRect l="5668" t="65360" r="65137" b="15390"/>
          <a:stretch/>
        </p:blipFill>
        <p:spPr>
          <a:xfrm>
            <a:off x="1661006" y="3643793"/>
            <a:ext cx="680549" cy="617056"/>
          </a:xfrm>
          <a:prstGeom prst="rect">
            <a:avLst/>
          </a:prstGeom>
        </p:spPr>
      </p:pic>
      <p:sp>
        <p:nvSpPr>
          <p:cNvPr id="107" name="Pentagon 106"/>
          <p:cNvSpPr/>
          <p:nvPr/>
        </p:nvSpPr>
        <p:spPr>
          <a:xfrm>
            <a:off x="2833935" y="5894733"/>
            <a:ext cx="1418658" cy="44959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322" b="1" dirty="0">
                <a:solidFill>
                  <a:schemeClr val="tx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อาชีพเสริม</a:t>
            </a: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7"/>
          <a:srcRect l="5668" t="65360" r="65137" b="15390"/>
          <a:stretch/>
        </p:blipFill>
        <p:spPr>
          <a:xfrm>
            <a:off x="2359610" y="5830722"/>
            <a:ext cx="680549" cy="617056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>
          <a:xfrm>
            <a:off x="3929151" y="1155908"/>
            <a:ext cx="2154245" cy="23591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827526" y="1146797"/>
            <a:ext cx="2154245" cy="23591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8"/>
          <a:srcRect r="70569" b="84549"/>
          <a:stretch/>
        </p:blipFill>
        <p:spPr>
          <a:xfrm>
            <a:off x="9078488" y="1542303"/>
            <a:ext cx="905808" cy="73493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8"/>
          <a:srcRect t="34401" r="76935" b="51867"/>
          <a:stretch/>
        </p:blipFill>
        <p:spPr>
          <a:xfrm>
            <a:off x="8812665" y="3178570"/>
            <a:ext cx="709865" cy="65314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8"/>
          <a:srcRect l="46833" t="34675" r="38737" b="52142"/>
          <a:stretch/>
        </p:blipFill>
        <p:spPr>
          <a:xfrm>
            <a:off x="10456076" y="3191633"/>
            <a:ext cx="444138" cy="62701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8"/>
          <a:srcRect t="50054" r="70569" b="35391"/>
          <a:stretch/>
        </p:blipFill>
        <p:spPr>
          <a:xfrm>
            <a:off x="9078488" y="3923153"/>
            <a:ext cx="905808" cy="692331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8"/>
          <a:srcRect t="16000" r="11149" b="82352"/>
          <a:stretch/>
        </p:blipFill>
        <p:spPr>
          <a:xfrm>
            <a:off x="9078488" y="2303359"/>
            <a:ext cx="2734608" cy="78377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8"/>
          <a:srcRect l="-1" t="31929" r="12423" b="65599"/>
          <a:stretch/>
        </p:blipFill>
        <p:spPr>
          <a:xfrm>
            <a:off x="9078488" y="3061003"/>
            <a:ext cx="2695420" cy="11756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8"/>
          <a:srcRect l="2" t="48407" r="11572" b="49671"/>
          <a:stretch/>
        </p:blipFill>
        <p:spPr>
          <a:xfrm>
            <a:off x="9078487" y="3844775"/>
            <a:ext cx="2721545" cy="91441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8"/>
          <a:srcRect t="64336" r="9876" b="33742"/>
          <a:stretch/>
        </p:blipFill>
        <p:spPr>
          <a:xfrm>
            <a:off x="9078487" y="4602421"/>
            <a:ext cx="2773797" cy="9144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8"/>
          <a:srcRect t="81363" r="10300" b="17538"/>
          <a:stretch/>
        </p:blipFill>
        <p:spPr>
          <a:xfrm>
            <a:off x="9078488" y="5412319"/>
            <a:ext cx="2760734" cy="5225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8"/>
          <a:srcRect t="17099" r="70569" b="68345"/>
          <a:stretch/>
        </p:blipFill>
        <p:spPr>
          <a:xfrm>
            <a:off x="9078488" y="2355610"/>
            <a:ext cx="905808" cy="692332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8"/>
          <a:srcRect t="66258" r="70569" b="18912"/>
          <a:stretch/>
        </p:blipFill>
        <p:spPr>
          <a:xfrm>
            <a:off x="9078488" y="4693861"/>
            <a:ext cx="905808" cy="705395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9938799" y="1763671"/>
            <a:ext cx="183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พื้นที่ </a:t>
            </a:r>
            <a:r>
              <a:rPr lang="th-TH" sz="2400" b="1" dirty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1,207 </a:t>
            </a:r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ตร.กม.</a:t>
            </a:r>
            <a:endParaRPr lang="en-US" sz="2000" b="1" dirty="0">
              <a:solidFill>
                <a:srgbClr val="00206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938799" y="2540910"/>
            <a:ext cx="187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ประชากร </a:t>
            </a:r>
            <a:r>
              <a:rPr lang="th-TH" sz="2400" b="1" dirty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91,309</a:t>
            </a:r>
            <a:r>
              <a:rPr lang="th-TH" sz="2000" b="1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คน</a:t>
            </a:r>
            <a:endParaRPr lang="en-US" sz="2000" b="1" dirty="0">
              <a:solidFill>
                <a:srgbClr val="00206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9498327" y="3176077"/>
            <a:ext cx="10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ชาย</a:t>
            </a:r>
          </a:p>
          <a:p>
            <a:pPr algn="ctr"/>
            <a:r>
              <a:rPr lang="th-TH" sz="2000" b="1" dirty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45,158</a:t>
            </a:r>
            <a:r>
              <a:rPr lang="th-TH" sz="2000" b="1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คน</a:t>
            </a:r>
            <a:endParaRPr lang="en-US" sz="2000" b="1" dirty="0">
              <a:solidFill>
                <a:srgbClr val="00206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898591" y="3172414"/>
            <a:ext cx="10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หญิง</a:t>
            </a:r>
          </a:p>
          <a:p>
            <a:pPr algn="ctr"/>
            <a:r>
              <a:rPr lang="th-TH" sz="2000" b="1" dirty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46,151</a:t>
            </a:r>
            <a:r>
              <a:rPr lang="th-TH" sz="2000" b="1" dirty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คน</a:t>
            </a:r>
            <a:endParaRPr lang="en-US" sz="2000" b="1" dirty="0">
              <a:solidFill>
                <a:srgbClr val="00206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9938798" y="4140661"/>
            <a:ext cx="183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ครัวเรือน .... ครัวเรือน</a:t>
            </a:r>
            <a:endParaRPr lang="en-US" sz="2000" b="1" dirty="0">
              <a:solidFill>
                <a:srgbClr val="00206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9925736" y="4867271"/>
            <a:ext cx="183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โรงเรียน </a:t>
            </a:r>
            <a:r>
              <a:rPr lang="en-US" sz="2400" b="1" dirty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7</a:t>
            </a:r>
            <a:r>
              <a:rPr lang="th-TH" sz="24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2000" b="1" dirty="0" smtClean="0">
                <a:solidFill>
                  <a:srgbClr val="00206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แห่ง</a:t>
            </a:r>
            <a:endParaRPr lang="en-US" sz="2000" b="1" dirty="0">
              <a:solidFill>
                <a:srgbClr val="002060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130" name="Picture 2" descr="ผลการค้นหารูปภาพสำหรับ จังหวัดลพบุรี แผนที่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71" y="1325602"/>
            <a:ext cx="2140426" cy="197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52" y="1730247"/>
            <a:ext cx="383825" cy="38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131"/>
          <p:cNvSpPr/>
          <p:nvPr/>
        </p:nvSpPr>
        <p:spPr>
          <a:xfrm>
            <a:off x="7390620" y="2031518"/>
            <a:ext cx="830074" cy="355396"/>
          </a:xfrm>
          <a:prstGeom prst="rect">
            <a:avLst/>
          </a:prstGeom>
          <a:solidFill>
            <a:srgbClr val="8B8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3517" y="1483102"/>
            <a:ext cx="2179142" cy="1476708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8664" y="3695427"/>
            <a:ext cx="4931848" cy="1069016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9352" y="4680333"/>
            <a:ext cx="2360210" cy="1093403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691" y="5770325"/>
            <a:ext cx="3127294" cy="107105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367191"/>
                </a:solidFill>
                <a:latin typeface="Arial Black" panose="020B0A04020102020204" pitchFamily="34" charset="0"/>
              </a:rPr>
              <a:t>8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338895" y="767507"/>
            <a:ext cx="9474897" cy="19760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74766" y="170858"/>
            <a:ext cx="11469188" cy="496389"/>
          </a:xfrm>
          <a:prstGeom prst="rect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Oval 7"/>
          <p:cNvSpPr/>
          <p:nvPr/>
        </p:nvSpPr>
        <p:spPr>
          <a:xfrm>
            <a:off x="145867" y="66012"/>
            <a:ext cx="1008000" cy="1008000"/>
          </a:xfrm>
          <a:prstGeom prst="ellipse">
            <a:avLst/>
          </a:prstGeom>
          <a:solidFill>
            <a:srgbClr val="44546B"/>
          </a:solidFill>
          <a:ln>
            <a:solidFill>
              <a:srgbClr val="4454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154997"/>
            <a:ext cx="6120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4922" y="183216"/>
            <a:ext cx="5832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 smtClean="0">
                <a:solidFill>
                  <a:srgbClr val="FFC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สถานการณ์การปลูกมันสำปะหลัง</a:t>
            </a:r>
            <a:r>
              <a:rPr lang="th-TH" sz="30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ในพื้นที่ชัยบาดาล</a:t>
            </a:r>
            <a:endParaRPr lang="th-TH" sz="30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367579" y="761921"/>
            <a:ext cx="564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DOAE</a:t>
            </a:r>
            <a:endParaRPr lang="th-TH" sz="1600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51" name="Picture 20" descr="ผลการค้นหารูปภาพสำหรับ Rice 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33" b="92500" l="3561" r="19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6" t="80994" r="82125" b="8857"/>
          <a:stretch/>
        </p:blipFill>
        <p:spPr bwMode="auto">
          <a:xfrm>
            <a:off x="2477313" y="1840999"/>
            <a:ext cx="381697" cy="17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6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93" b="89352" l="37300" r="65700">
                        <a14:foregroundMark x1="40800" y1="46574" x2="40800" y2="46574"/>
                        <a14:foregroundMark x1="44400" y1="48333" x2="44400" y2="48333"/>
                        <a14:foregroundMark x1="50400" y1="57222" x2="50400" y2="57222"/>
                        <a14:foregroundMark x1="52700" y1="52870" x2="52700" y2="52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17" t="37977" r="34227" b="10680"/>
          <a:stretch/>
        </p:blipFill>
        <p:spPr bwMode="auto">
          <a:xfrm>
            <a:off x="2439690" y="1141332"/>
            <a:ext cx="477673" cy="92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กล่องข้อความ 34"/>
          <p:cNvSpPr txBox="1"/>
          <p:nvPr/>
        </p:nvSpPr>
        <p:spPr>
          <a:xfrm>
            <a:off x="3076944" y="1074344"/>
            <a:ext cx="292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002060"/>
                </a:solidFill>
                <a:latin typeface="CS ChatThaiUI" panose="02000503000000000000" pitchFamily="2" charset="-34"/>
                <a:cs typeface="CS ChatThaiUI" panose="02000503000000000000" pitchFamily="2" charset="-34"/>
              </a:rPr>
              <a:t>การปลูกมันสำปะหลัง อ.ชัยบาดาล</a:t>
            </a:r>
          </a:p>
        </p:txBody>
      </p:sp>
      <p:sp>
        <p:nvSpPr>
          <p:cNvPr id="55" name="กล่องข้อความ 34"/>
          <p:cNvSpPr txBox="1"/>
          <p:nvPr/>
        </p:nvSpPr>
        <p:spPr>
          <a:xfrm>
            <a:off x="9140627" y="918482"/>
            <a:ext cx="267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แผนที่ พื้นที่เพาะปลูกพืชเศรษฐกิจ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092987" y="1418794"/>
            <a:ext cx="1404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1" name="TextBox 60"/>
          <p:cNvSpPr txBox="1"/>
          <p:nvPr/>
        </p:nvSpPr>
        <p:spPr>
          <a:xfrm>
            <a:off x="3119161" y="1426941"/>
            <a:ext cx="13516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พื้นที่ปลูก (ไร่)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583196" y="1418794"/>
            <a:ext cx="1404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3" name="TextBox 62"/>
          <p:cNvSpPr txBox="1"/>
          <p:nvPr/>
        </p:nvSpPr>
        <p:spPr>
          <a:xfrm>
            <a:off x="4551665" y="1426941"/>
            <a:ext cx="14670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เกษตรกร (ราย)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092987" y="1815585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6" name="Rectangle 65"/>
          <p:cNvSpPr/>
          <p:nvPr/>
        </p:nvSpPr>
        <p:spPr>
          <a:xfrm>
            <a:off x="4583196" y="1815585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กล่องข้อความ 34"/>
          <p:cNvSpPr txBox="1"/>
          <p:nvPr/>
        </p:nvSpPr>
        <p:spPr>
          <a:xfrm>
            <a:off x="3244019" y="1780975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164,442.53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68" name="กล่องข้อความ 34"/>
          <p:cNvSpPr txBox="1"/>
          <p:nvPr/>
        </p:nvSpPr>
        <p:spPr>
          <a:xfrm>
            <a:off x="4881996" y="1780975"/>
            <a:ext cx="80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3,603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383" y="5058473"/>
            <a:ext cx="277091" cy="179094"/>
          </a:xfrm>
          <a:prstGeom prst="rect">
            <a:avLst/>
          </a:prstGeom>
          <a:solidFill>
            <a:srgbClr val="86BB74"/>
          </a:solidFill>
          <a:ln>
            <a:solidFill>
              <a:srgbClr val="86BB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Rectangle 69"/>
          <p:cNvSpPr/>
          <p:nvPr/>
        </p:nvSpPr>
        <p:spPr>
          <a:xfrm>
            <a:off x="466992" y="5308727"/>
            <a:ext cx="277091" cy="179094"/>
          </a:xfrm>
          <a:prstGeom prst="rect">
            <a:avLst/>
          </a:prstGeom>
          <a:solidFill>
            <a:srgbClr val="97F774"/>
          </a:solidFill>
          <a:ln>
            <a:solidFill>
              <a:srgbClr val="97F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1" name="Rectangle 70"/>
          <p:cNvSpPr/>
          <p:nvPr/>
        </p:nvSpPr>
        <p:spPr>
          <a:xfrm>
            <a:off x="466383" y="5558771"/>
            <a:ext cx="277091" cy="179094"/>
          </a:xfrm>
          <a:prstGeom prst="rect">
            <a:avLst/>
          </a:prstGeom>
          <a:solidFill>
            <a:srgbClr val="F8D09A"/>
          </a:solidFill>
          <a:ln>
            <a:solidFill>
              <a:srgbClr val="F8D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กล่องข้อความ 34"/>
          <p:cNvSpPr txBox="1"/>
          <p:nvPr/>
        </p:nvSpPr>
        <p:spPr>
          <a:xfrm>
            <a:off x="774483" y="4984217"/>
            <a:ext cx="173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เหมาะสมมาก (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S1)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73" name="กล่องข้อความ 34"/>
          <p:cNvSpPr txBox="1"/>
          <p:nvPr/>
        </p:nvSpPr>
        <p:spPr>
          <a:xfrm>
            <a:off x="774483" y="5210916"/>
            <a:ext cx="191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เหมาะสมปานกลาง (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S2)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74" name="กล่องข้อความ 34"/>
          <p:cNvSpPr txBox="1"/>
          <p:nvPr/>
        </p:nvSpPr>
        <p:spPr>
          <a:xfrm>
            <a:off x="777646" y="5463652"/>
            <a:ext cx="162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เหมาะสมน้อย (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S3)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75" name="กล่องข้อความ 34"/>
          <p:cNvSpPr txBox="1"/>
          <p:nvPr/>
        </p:nvSpPr>
        <p:spPr>
          <a:xfrm>
            <a:off x="9236884" y="2144148"/>
            <a:ext cx="178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ที่มา </a:t>
            </a:r>
            <a:r>
              <a:rPr lang="en-US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: </a:t>
            </a:r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ระบบ </a:t>
            </a:r>
            <a:r>
              <a:rPr lang="en-US" sz="1800" dirty="0" err="1" smtClean="0">
                <a:latin typeface="CS ChatThai" panose="02000503000000000000" pitchFamily="2" charset="-34"/>
                <a:cs typeface="CS ChatThai" panose="02000503000000000000" pitchFamily="2" charset="-34"/>
              </a:rPr>
              <a:t>AgriMap</a:t>
            </a:r>
            <a:endParaRPr lang="th-TH" sz="1800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76" name="กล่องข้อความ 34"/>
          <p:cNvSpPr txBox="1"/>
          <p:nvPr/>
        </p:nvSpPr>
        <p:spPr>
          <a:xfrm>
            <a:off x="2338896" y="2128624"/>
            <a:ext cx="3820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ที่มา </a:t>
            </a:r>
            <a:r>
              <a:rPr lang="en-US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: </a:t>
            </a:r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ทะเบียนเกษตรกรเพาะปลูก </a:t>
            </a:r>
            <a:r>
              <a:rPr lang="en-US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DOAE </a:t>
            </a:r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ปี </a:t>
            </a:r>
            <a:r>
              <a:rPr lang="en-US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2560/61</a:t>
            </a:r>
            <a:endParaRPr lang="th-TH" sz="1800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77" name="กล่องข้อความ 34"/>
          <p:cNvSpPr txBox="1"/>
          <p:nvPr/>
        </p:nvSpPr>
        <p:spPr>
          <a:xfrm>
            <a:off x="162447" y="2731869"/>
            <a:ext cx="2851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แผนที่ พื้นที่เหมาะสมปลูกมันสำปะหลัง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66383" y="5807412"/>
            <a:ext cx="277091" cy="179094"/>
          </a:xfrm>
          <a:prstGeom prst="rect">
            <a:avLst/>
          </a:prstGeom>
          <a:solidFill>
            <a:srgbClr val="DD7777"/>
          </a:solidFill>
          <a:ln>
            <a:solidFill>
              <a:srgbClr val="DD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2" name="กล่องข้อความ 34"/>
          <p:cNvSpPr txBox="1"/>
          <p:nvPr/>
        </p:nvSpPr>
        <p:spPr>
          <a:xfrm>
            <a:off x="768676" y="5714895"/>
            <a:ext cx="140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ไม่เหมาะสม (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N)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9532297" y="1268133"/>
            <a:ext cx="277091" cy="179094"/>
          </a:xfrm>
          <a:prstGeom prst="rect">
            <a:avLst/>
          </a:prstGeom>
          <a:solidFill>
            <a:srgbClr val="F8C35B"/>
          </a:solidFill>
          <a:ln>
            <a:solidFill>
              <a:srgbClr val="F8C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9" name="Rectangle 88"/>
          <p:cNvSpPr/>
          <p:nvPr/>
        </p:nvSpPr>
        <p:spPr>
          <a:xfrm>
            <a:off x="9532906" y="1518387"/>
            <a:ext cx="277091" cy="179094"/>
          </a:xfrm>
          <a:prstGeom prst="rect">
            <a:avLst/>
          </a:prstGeom>
          <a:solidFill>
            <a:srgbClr val="F998E1"/>
          </a:solidFill>
          <a:ln>
            <a:solidFill>
              <a:srgbClr val="F998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0" name="Rectangle 89"/>
          <p:cNvSpPr/>
          <p:nvPr/>
        </p:nvSpPr>
        <p:spPr>
          <a:xfrm>
            <a:off x="9532297" y="1768431"/>
            <a:ext cx="277091" cy="179094"/>
          </a:xfrm>
          <a:prstGeom prst="rect">
            <a:avLst/>
          </a:prstGeom>
          <a:solidFill>
            <a:srgbClr val="F8F752"/>
          </a:solidFill>
          <a:ln>
            <a:solidFill>
              <a:srgbClr val="F8F7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1" name="กล่องข้อความ 34"/>
          <p:cNvSpPr txBox="1"/>
          <p:nvPr/>
        </p:nvSpPr>
        <p:spPr>
          <a:xfrm>
            <a:off x="9840397" y="1193877"/>
            <a:ext cx="173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มันสำปะหลังโรงงาน</a:t>
            </a:r>
          </a:p>
        </p:txBody>
      </p:sp>
      <p:sp>
        <p:nvSpPr>
          <p:cNvPr id="92" name="กล่องข้อความ 34"/>
          <p:cNvSpPr txBox="1"/>
          <p:nvPr/>
        </p:nvSpPr>
        <p:spPr>
          <a:xfrm>
            <a:off x="9840397" y="1420576"/>
            <a:ext cx="191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อ้อยโรงงาน</a:t>
            </a:r>
          </a:p>
        </p:txBody>
      </p:sp>
      <p:sp>
        <p:nvSpPr>
          <p:cNvPr id="93" name="กล่องข้อความ 34"/>
          <p:cNvSpPr txBox="1"/>
          <p:nvPr/>
        </p:nvSpPr>
        <p:spPr>
          <a:xfrm>
            <a:off x="9843560" y="1673312"/>
            <a:ext cx="162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ข้าว</a:t>
            </a:r>
          </a:p>
        </p:txBody>
      </p:sp>
      <p:sp>
        <p:nvSpPr>
          <p:cNvPr id="94" name="กล่องข้อความ 34"/>
          <p:cNvSpPr txBox="1"/>
          <p:nvPr/>
        </p:nvSpPr>
        <p:spPr>
          <a:xfrm>
            <a:off x="239942" y="6094385"/>
            <a:ext cx="178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ที่มา </a:t>
            </a:r>
            <a:r>
              <a:rPr lang="en-US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: </a:t>
            </a:r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ระบบ </a:t>
            </a:r>
            <a:r>
              <a:rPr lang="en-US" sz="1800" dirty="0" err="1" smtClean="0">
                <a:latin typeface="CS ChatThai" panose="02000503000000000000" pitchFamily="2" charset="-34"/>
                <a:cs typeface="CS ChatThai" panose="02000503000000000000" pitchFamily="2" charset="-34"/>
              </a:rPr>
              <a:t>SSMap</a:t>
            </a:r>
            <a:endParaRPr lang="th-TH" sz="1800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621785" y="3188667"/>
            <a:ext cx="1404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4" name="TextBox 143"/>
          <p:cNvSpPr txBox="1"/>
          <p:nvPr/>
        </p:nvSpPr>
        <p:spPr>
          <a:xfrm>
            <a:off x="4836313" y="3196814"/>
            <a:ext cx="9749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พื้นที่ (ไร่)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6111994" y="3188667"/>
            <a:ext cx="1404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6" name="TextBox 145"/>
          <p:cNvSpPr txBox="1"/>
          <p:nvPr/>
        </p:nvSpPr>
        <p:spPr>
          <a:xfrm>
            <a:off x="6080463" y="3196814"/>
            <a:ext cx="14670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เกษตรกร (ราย)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4621785" y="3585458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8" name="Rectangle 147"/>
          <p:cNvSpPr/>
          <p:nvPr/>
        </p:nvSpPr>
        <p:spPr>
          <a:xfrm>
            <a:off x="6111994" y="3585458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9" name="Rectangle 148"/>
          <p:cNvSpPr/>
          <p:nvPr/>
        </p:nvSpPr>
        <p:spPr>
          <a:xfrm>
            <a:off x="4621785" y="3864055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0" name="Rectangle 149"/>
          <p:cNvSpPr/>
          <p:nvPr/>
        </p:nvSpPr>
        <p:spPr>
          <a:xfrm>
            <a:off x="6111994" y="3864055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1" name="Rectangle 150"/>
          <p:cNvSpPr/>
          <p:nvPr/>
        </p:nvSpPr>
        <p:spPr>
          <a:xfrm>
            <a:off x="4621785" y="4142652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2" name="Rectangle 151"/>
          <p:cNvSpPr/>
          <p:nvPr/>
        </p:nvSpPr>
        <p:spPr>
          <a:xfrm>
            <a:off x="6111994" y="4142652"/>
            <a:ext cx="1404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3" name="Rectangle 152"/>
          <p:cNvSpPr/>
          <p:nvPr/>
        </p:nvSpPr>
        <p:spPr>
          <a:xfrm>
            <a:off x="4621785" y="4421249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4" name="Rectangle 153"/>
          <p:cNvSpPr/>
          <p:nvPr/>
        </p:nvSpPr>
        <p:spPr>
          <a:xfrm>
            <a:off x="6111994" y="4421249"/>
            <a:ext cx="1404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5" name="กล่องข้อความ 34"/>
          <p:cNvSpPr txBox="1"/>
          <p:nvPr/>
        </p:nvSpPr>
        <p:spPr>
          <a:xfrm>
            <a:off x="4772817" y="3576486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-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56" name="กล่องข้อความ 34"/>
          <p:cNvSpPr txBox="1"/>
          <p:nvPr/>
        </p:nvSpPr>
        <p:spPr>
          <a:xfrm>
            <a:off x="6410794" y="3576486"/>
            <a:ext cx="80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-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57" name="กล่องข้อความ 34"/>
          <p:cNvSpPr txBox="1"/>
          <p:nvPr/>
        </p:nvSpPr>
        <p:spPr>
          <a:xfrm>
            <a:off x="4772817" y="3841320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101,640.62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58" name="กล่องข้อความ 34"/>
          <p:cNvSpPr txBox="1"/>
          <p:nvPr/>
        </p:nvSpPr>
        <p:spPr>
          <a:xfrm>
            <a:off x="4772817" y="4122922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60,733.50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59" name="กล่องข้อความ 34"/>
          <p:cNvSpPr txBox="1"/>
          <p:nvPr/>
        </p:nvSpPr>
        <p:spPr>
          <a:xfrm>
            <a:off x="4772817" y="4401520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329.41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60" name="กล่องข้อความ 34"/>
          <p:cNvSpPr txBox="1"/>
          <p:nvPr/>
        </p:nvSpPr>
        <p:spPr>
          <a:xfrm>
            <a:off x="6309636" y="3838967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2,796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61" name="กล่องข้อความ 34"/>
          <p:cNvSpPr txBox="1"/>
          <p:nvPr/>
        </p:nvSpPr>
        <p:spPr>
          <a:xfrm>
            <a:off x="6309636" y="4120569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818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62" name="กล่องข้อความ 34"/>
          <p:cNvSpPr txBox="1"/>
          <p:nvPr/>
        </p:nvSpPr>
        <p:spPr>
          <a:xfrm>
            <a:off x="6309636" y="4399167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16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4621785" y="4699846"/>
            <a:ext cx="1404000" cy="2785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4" name="Rectangle 163"/>
          <p:cNvSpPr/>
          <p:nvPr/>
        </p:nvSpPr>
        <p:spPr>
          <a:xfrm>
            <a:off x="6111994" y="4699846"/>
            <a:ext cx="1404000" cy="2785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5" name="กล่องข้อความ 34"/>
          <p:cNvSpPr txBox="1"/>
          <p:nvPr/>
        </p:nvSpPr>
        <p:spPr>
          <a:xfrm>
            <a:off x="4772817" y="4680117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164,442.53</a:t>
            </a:r>
          </a:p>
        </p:txBody>
      </p:sp>
      <p:sp>
        <p:nvSpPr>
          <p:cNvPr id="166" name="กล่องข้อความ 34"/>
          <p:cNvSpPr txBox="1"/>
          <p:nvPr/>
        </p:nvSpPr>
        <p:spPr>
          <a:xfrm>
            <a:off x="6309636" y="4680116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3,603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7602202" y="3194155"/>
            <a:ext cx="2210231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8" name="Rectangle 167"/>
          <p:cNvSpPr/>
          <p:nvPr/>
        </p:nvSpPr>
        <p:spPr>
          <a:xfrm>
            <a:off x="7602202" y="3590946"/>
            <a:ext cx="2210231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9" name="Rectangle 168"/>
          <p:cNvSpPr/>
          <p:nvPr/>
        </p:nvSpPr>
        <p:spPr>
          <a:xfrm>
            <a:off x="7602202" y="3869543"/>
            <a:ext cx="2210231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0" name="Rectangle 169"/>
          <p:cNvSpPr/>
          <p:nvPr/>
        </p:nvSpPr>
        <p:spPr>
          <a:xfrm>
            <a:off x="7602202" y="4148140"/>
            <a:ext cx="2210231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1" name="Rectangle 170"/>
          <p:cNvSpPr/>
          <p:nvPr/>
        </p:nvSpPr>
        <p:spPr>
          <a:xfrm>
            <a:off x="7602202" y="4426737"/>
            <a:ext cx="2210231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2" name="Rectangle 171"/>
          <p:cNvSpPr/>
          <p:nvPr/>
        </p:nvSpPr>
        <p:spPr>
          <a:xfrm>
            <a:off x="7602202" y="4705334"/>
            <a:ext cx="2210231" cy="2785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3" name="TextBox 172"/>
          <p:cNvSpPr txBox="1"/>
          <p:nvPr/>
        </p:nvSpPr>
        <p:spPr>
          <a:xfrm>
            <a:off x="7542308" y="3196814"/>
            <a:ext cx="2320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ผลผลิต </a:t>
            </a:r>
            <a:r>
              <a:rPr lang="en-US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IDEAL</a:t>
            </a:r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 (กก./ไร่)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74" name="กล่องข้อความ 34"/>
          <p:cNvSpPr txBox="1"/>
          <p:nvPr/>
        </p:nvSpPr>
        <p:spPr>
          <a:xfrm>
            <a:off x="7931858" y="3576486"/>
            <a:ext cx="127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9,600 (80%)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75" name="กล่องข้อความ 34"/>
          <p:cNvSpPr txBox="1"/>
          <p:nvPr/>
        </p:nvSpPr>
        <p:spPr>
          <a:xfrm>
            <a:off x="7931858" y="3838967"/>
            <a:ext cx="127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7,200 (60%)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76" name="กล่องข้อความ 34"/>
          <p:cNvSpPr txBox="1"/>
          <p:nvPr/>
        </p:nvSpPr>
        <p:spPr>
          <a:xfrm>
            <a:off x="7931858" y="4120569"/>
            <a:ext cx="127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6,000 (50%)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77" name="กล่องข้อความ 34"/>
          <p:cNvSpPr txBox="1"/>
          <p:nvPr/>
        </p:nvSpPr>
        <p:spPr>
          <a:xfrm>
            <a:off x="7931858" y="4399167"/>
            <a:ext cx="127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4,800 (40%)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9896819" y="3196814"/>
            <a:ext cx="2210231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9" name="Rectangle 178"/>
          <p:cNvSpPr/>
          <p:nvPr/>
        </p:nvSpPr>
        <p:spPr>
          <a:xfrm>
            <a:off x="9896819" y="3593605"/>
            <a:ext cx="2210231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0" name="Rectangle 179"/>
          <p:cNvSpPr/>
          <p:nvPr/>
        </p:nvSpPr>
        <p:spPr>
          <a:xfrm>
            <a:off x="9896819" y="3872202"/>
            <a:ext cx="2210231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1" name="Rectangle 180"/>
          <p:cNvSpPr/>
          <p:nvPr/>
        </p:nvSpPr>
        <p:spPr>
          <a:xfrm>
            <a:off x="9896819" y="4150799"/>
            <a:ext cx="2210231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2" name="Rectangle 181"/>
          <p:cNvSpPr/>
          <p:nvPr/>
        </p:nvSpPr>
        <p:spPr>
          <a:xfrm>
            <a:off x="9896819" y="4429396"/>
            <a:ext cx="2210231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3" name="Rectangle 182"/>
          <p:cNvSpPr/>
          <p:nvPr/>
        </p:nvSpPr>
        <p:spPr>
          <a:xfrm>
            <a:off x="9896819" y="4707993"/>
            <a:ext cx="2210231" cy="2785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4" name="TextBox 183"/>
          <p:cNvSpPr txBox="1"/>
          <p:nvPr/>
        </p:nvSpPr>
        <p:spPr>
          <a:xfrm>
            <a:off x="9981205" y="3199473"/>
            <a:ext cx="2057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ผลผลิตเฉลี่ย (กก./ไร่)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85" name="กล่องข้อความ 34"/>
          <p:cNvSpPr txBox="1"/>
          <p:nvPr/>
        </p:nvSpPr>
        <p:spPr>
          <a:xfrm>
            <a:off x="10568397" y="3579145"/>
            <a:ext cx="806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-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86" name="กล่องข้อความ 34"/>
          <p:cNvSpPr txBox="1"/>
          <p:nvPr/>
        </p:nvSpPr>
        <p:spPr>
          <a:xfrm>
            <a:off x="10467239" y="3841626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5,920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87" name="กล่องข้อความ 34"/>
          <p:cNvSpPr txBox="1"/>
          <p:nvPr/>
        </p:nvSpPr>
        <p:spPr>
          <a:xfrm>
            <a:off x="10467239" y="4123228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4,300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88" name="กล่องข้อความ 34"/>
          <p:cNvSpPr txBox="1"/>
          <p:nvPr/>
        </p:nvSpPr>
        <p:spPr>
          <a:xfrm>
            <a:off x="10467239" y="4401826"/>
            <a:ext cx="103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3,500</a:t>
            </a:r>
            <a:endParaRPr lang="th-TH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189" name="กล่องข้อความ 34"/>
          <p:cNvSpPr txBox="1"/>
          <p:nvPr/>
        </p:nvSpPr>
        <p:spPr>
          <a:xfrm>
            <a:off x="7767735" y="2907734"/>
            <a:ext cx="188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IDEAL = 12,000 </a:t>
            </a:r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กก./ไร่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3095576" y="3585458"/>
            <a:ext cx="1440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1" name="Rectangle 190"/>
          <p:cNvSpPr/>
          <p:nvPr/>
        </p:nvSpPr>
        <p:spPr>
          <a:xfrm>
            <a:off x="3095576" y="3864055"/>
            <a:ext cx="1440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2" name="Rectangle 191"/>
          <p:cNvSpPr/>
          <p:nvPr/>
        </p:nvSpPr>
        <p:spPr>
          <a:xfrm>
            <a:off x="3095576" y="4142652"/>
            <a:ext cx="1440000" cy="278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3" name="Rectangle 192"/>
          <p:cNvSpPr/>
          <p:nvPr/>
        </p:nvSpPr>
        <p:spPr>
          <a:xfrm>
            <a:off x="3095576" y="4421249"/>
            <a:ext cx="1440000" cy="278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4" name="Rectangle 193"/>
          <p:cNvSpPr/>
          <p:nvPr/>
        </p:nvSpPr>
        <p:spPr>
          <a:xfrm>
            <a:off x="3095576" y="4699846"/>
            <a:ext cx="1440000" cy="2785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5" name="กล่องข้อความ 34"/>
          <p:cNvSpPr txBox="1"/>
          <p:nvPr/>
        </p:nvSpPr>
        <p:spPr>
          <a:xfrm>
            <a:off x="3096421" y="3576486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เหมาะสมมาก</a:t>
            </a:r>
          </a:p>
        </p:txBody>
      </p:sp>
      <p:sp>
        <p:nvSpPr>
          <p:cNvPr id="196" name="กล่องข้อความ 34"/>
          <p:cNvSpPr txBox="1"/>
          <p:nvPr/>
        </p:nvSpPr>
        <p:spPr>
          <a:xfrm>
            <a:off x="3096421" y="3841320"/>
            <a:ext cx="1492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เหมาะสมปานกลาง</a:t>
            </a:r>
          </a:p>
        </p:txBody>
      </p:sp>
      <p:sp>
        <p:nvSpPr>
          <p:cNvPr id="197" name="กล่องข้อความ 34"/>
          <p:cNvSpPr txBox="1"/>
          <p:nvPr/>
        </p:nvSpPr>
        <p:spPr>
          <a:xfrm>
            <a:off x="3096421" y="4122922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เหมาะสมน้อย</a:t>
            </a:r>
          </a:p>
        </p:txBody>
      </p:sp>
      <p:sp>
        <p:nvSpPr>
          <p:cNvPr id="198" name="กล่องข้อความ 34"/>
          <p:cNvSpPr txBox="1"/>
          <p:nvPr/>
        </p:nvSpPr>
        <p:spPr>
          <a:xfrm>
            <a:off x="3096421" y="4401520"/>
            <a:ext cx="11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ไม่เหมาะสม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3095576" y="3188667"/>
            <a:ext cx="1440000" cy="334800"/>
          </a:xfrm>
          <a:prstGeom prst="rect">
            <a:avLst/>
          </a:prstGeom>
          <a:solidFill>
            <a:srgbClr val="367191"/>
          </a:solidFill>
          <a:ln>
            <a:solidFill>
              <a:srgbClr val="367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0" name="TextBox 199"/>
          <p:cNvSpPr txBox="1"/>
          <p:nvPr/>
        </p:nvSpPr>
        <p:spPr>
          <a:xfrm>
            <a:off x="3115186" y="3196814"/>
            <a:ext cx="14061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 smtClean="0">
                <a:solidFill>
                  <a:schemeClr val="bg1"/>
                </a:solidFill>
                <a:latin typeface="CS ChatThai" panose="02000503000000000000" pitchFamily="2" charset="-34"/>
                <a:cs typeface="CS ChatThai" panose="02000503000000000000" pitchFamily="2" charset="-34"/>
                <a:sym typeface="Wingdings" panose="05000000000000000000" pitchFamily="2" charset="2"/>
              </a:rPr>
              <a:t>ความเหมาะสม</a:t>
            </a:r>
            <a:endParaRPr lang="th-TH" sz="2200" b="1" dirty="0">
              <a:solidFill>
                <a:schemeClr val="bg1"/>
              </a:solidFill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01" name="กล่องข้อความ 34"/>
          <p:cNvSpPr txBox="1"/>
          <p:nvPr/>
        </p:nvSpPr>
        <p:spPr>
          <a:xfrm>
            <a:off x="2887484" y="5028717"/>
            <a:ext cx="87703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ข้อสรุป</a:t>
            </a:r>
            <a:r>
              <a:rPr lang="th-TH" sz="18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พบว่า ในทุกระดับความเหมาะสม ผลผลิตของมันสำปะหลัง </a:t>
            </a:r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น้อยกว่า มาตรฐาน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ตามหลักวิชาการ</a:t>
            </a:r>
          </a:p>
          <a:p>
            <a:r>
              <a:rPr lang="th-TH" sz="1800" b="1" dirty="0" smtClean="0">
                <a:solidFill>
                  <a:srgbClr val="C00000"/>
                </a:solidFill>
                <a:latin typeface="CS ChatThai" panose="02000503000000000000" pitchFamily="2" charset="-34"/>
                <a:cs typeface="CS ChatThai" panose="02000503000000000000" pitchFamily="2" charset="-34"/>
              </a:rPr>
              <a:t>สาเหตุ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ที่ส่งผลต่อผลผลิต</a:t>
            </a:r>
          </a:p>
          <a:p>
            <a:r>
              <a:rPr lang="th-TH" sz="18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  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1.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น้ำ 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: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บริเวณพื้นที่ปลูกมันสำปะหลังไม่มีแหล่งกักเก็บน้ำ เกษตรกรใช้เพียงน้ำฝนจากธรรมชาติ</a:t>
            </a:r>
          </a:p>
          <a:p>
            <a:r>
              <a:rPr lang="th-TH" sz="18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  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2.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ดิน 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: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ขาดการบำรุงรักษาดินอย่างถูกวิธี และการใส่ปุ๋ยตามค่าวิเคราะห์ยังน้อย</a:t>
            </a:r>
          </a:p>
          <a:p>
            <a:r>
              <a:rPr lang="th-TH" sz="1800" b="1" dirty="0"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  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3. 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พันธุ์ </a:t>
            </a:r>
            <a:r>
              <a:rPr lang="en-US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:</a:t>
            </a:r>
            <a:r>
              <a:rPr lang="th-TH" sz="1800" b="1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 เกษตรกรยังขาดองค์ความรู้ในเลือกท่อนพันธุ์ที่ถูกวิธี</a:t>
            </a:r>
            <a:endParaRPr lang="en-US" sz="1800" b="1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sp>
        <p:nvSpPr>
          <p:cNvPr id="202" name="กล่องข้อความ 34"/>
          <p:cNvSpPr txBox="1"/>
          <p:nvPr/>
        </p:nvSpPr>
        <p:spPr>
          <a:xfrm>
            <a:off x="6535271" y="6417976"/>
            <a:ext cx="567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ที่มา </a:t>
            </a:r>
            <a:r>
              <a:rPr lang="en-US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: </a:t>
            </a:r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เก็บข้อมูลจริงในพื้นที่ อ.ชัยบาดาล เทียบกับระบบ </a:t>
            </a:r>
            <a:r>
              <a:rPr lang="en-US" sz="1800" dirty="0" err="1" smtClean="0">
                <a:latin typeface="CS ChatThai" panose="02000503000000000000" pitchFamily="2" charset="-34"/>
                <a:cs typeface="CS ChatThai" panose="02000503000000000000" pitchFamily="2" charset="-34"/>
              </a:rPr>
              <a:t>AgriMap</a:t>
            </a:r>
            <a:r>
              <a:rPr lang="en-US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 </a:t>
            </a:r>
            <a:r>
              <a:rPr lang="th-TH" sz="1800" dirty="0" smtClean="0">
                <a:latin typeface="CS ChatThai" panose="02000503000000000000" pitchFamily="2" charset="-34"/>
                <a:cs typeface="CS ChatThai" panose="02000503000000000000" pitchFamily="2" charset="-34"/>
              </a:rPr>
              <a:t>และ </a:t>
            </a:r>
            <a:r>
              <a:rPr lang="en-US" sz="1800" dirty="0" err="1" smtClean="0">
                <a:latin typeface="CS ChatThai" panose="02000503000000000000" pitchFamily="2" charset="-34"/>
                <a:cs typeface="CS ChatThai" panose="02000503000000000000" pitchFamily="2" charset="-34"/>
              </a:rPr>
              <a:t>SSMap</a:t>
            </a:r>
            <a:endParaRPr lang="th-TH" sz="1800" dirty="0" smtClean="0">
              <a:latin typeface="CS ChatThai" panose="02000503000000000000" pitchFamily="2" charset="-34"/>
              <a:cs typeface="CS ChatThai" panose="02000503000000000000" pitchFamily="2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8" y="3218825"/>
            <a:ext cx="2981053" cy="16441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197" y="815379"/>
            <a:ext cx="2970987" cy="1881626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11372051" y="6544598"/>
            <a:ext cx="800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367191"/>
                </a:solidFill>
                <a:latin typeface="Arial Black" panose="020B0A04020102020204" pitchFamily="34" charset="0"/>
              </a:rPr>
              <a:t>9</a:t>
            </a:r>
            <a:r>
              <a:rPr lang="en-US" sz="1400" b="1" dirty="0" smtClean="0">
                <a:solidFill>
                  <a:srgbClr val="367191"/>
                </a:solidFill>
                <a:latin typeface="Arial Black" panose="020B0A04020102020204" pitchFamily="34" charset="0"/>
              </a:rPr>
              <a:t>/20</a:t>
            </a:r>
            <a:endParaRPr lang="en-US" sz="1400" b="1" dirty="0">
              <a:solidFill>
                <a:srgbClr val="36719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11786</TotalTime>
  <Words>1350</Words>
  <Application>Microsoft Office PowerPoint</Application>
  <PresentationFormat>Widescreen</PresentationFormat>
  <Paragraphs>279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Cordia New</vt:lpstr>
      <vt:lpstr>Angsana New</vt:lpstr>
      <vt:lpstr>CS ChatThaiUI</vt:lpstr>
      <vt:lpstr>Arial</vt:lpstr>
      <vt:lpstr>Arial Black</vt:lpstr>
      <vt:lpstr>Calibri Light</vt:lpstr>
      <vt:lpstr>Calibri</vt:lpstr>
      <vt:lpstr>Wingdings</vt:lpstr>
      <vt:lpstr>CS ChatThai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Nattawat Phokhaow</dc:creator>
  <cp:lastModifiedBy>Nattawat Phokhaow</cp:lastModifiedBy>
  <cp:revision>235</cp:revision>
  <dcterms:created xsi:type="dcterms:W3CDTF">2019-10-17T06:47:07Z</dcterms:created>
  <dcterms:modified xsi:type="dcterms:W3CDTF">2020-01-06T01:45:37Z</dcterms:modified>
</cp:coreProperties>
</file>