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9" r:id="rId4"/>
    <p:sldId id="257" r:id="rId5"/>
    <p:sldId id="299" r:id="rId6"/>
    <p:sldId id="263" r:id="rId7"/>
    <p:sldId id="282" r:id="rId8"/>
    <p:sldId id="279" r:id="rId9"/>
    <p:sldId id="280" r:id="rId10"/>
    <p:sldId id="281" r:id="rId11"/>
    <p:sldId id="265" r:id="rId12"/>
    <p:sldId id="283" r:id="rId13"/>
    <p:sldId id="284" r:id="rId14"/>
    <p:sldId id="285" r:id="rId15"/>
    <p:sldId id="287" r:id="rId16"/>
    <p:sldId id="286" r:id="rId17"/>
    <p:sldId id="288" r:id="rId18"/>
    <p:sldId id="269" r:id="rId19"/>
    <p:sldId id="278" r:id="rId20"/>
    <p:sldId id="297" r:id="rId21"/>
    <p:sldId id="298" r:id="rId22"/>
    <p:sldId id="296" r:id="rId23"/>
    <p:sldId id="293" r:id="rId24"/>
    <p:sldId id="294" r:id="rId25"/>
    <p:sldId id="295" r:id="rId26"/>
    <p:sldId id="266" r:id="rId27"/>
    <p:sldId id="267" r:id="rId28"/>
    <p:sldId id="290" r:id="rId29"/>
    <p:sldId id="291" r:id="rId30"/>
    <p:sldId id="276" r:id="rId31"/>
    <p:sldId id="277" r:id="rId32"/>
    <p:sldId id="292" r:id="rId33"/>
    <p:sldId id="300" r:id="rId34"/>
    <p:sldId id="275" r:id="rId35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50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AAD6C-DB78-4FD5-83E3-D9DA48052E44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CDAC-5CF0-499F-B915-5B4918E5C3D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21"/>
          <p:cNvGrpSpPr/>
          <p:nvPr/>
        </p:nvGrpSpPr>
        <p:grpSpPr>
          <a:xfrm>
            <a:off x="6228184" y="6425358"/>
            <a:ext cx="2915816" cy="343987"/>
            <a:chOff x="6228184" y="6425358"/>
            <a:chExt cx="2915816" cy="343987"/>
          </a:xfrm>
        </p:grpSpPr>
        <p:sp>
          <p:nvSpPr>
            <p:cNvPr id="12" name="Rectangle 11"/>
            <p:cNvSpPr/>
            <p:nvPr userDrawn="1"/>
          </p:nvSpPr>
          <p:spPr>
            <a:xfrm>
              <a:off x="6228184" y="6425358"/>
              <a:ext cx="2915816" cy="3439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9155" y="6425358"/>
              <a:ext cx="2616407" cy="3439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4984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AAD6C-DB78-4FD5-83E3-D9DA48052E44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CDAC-5CF0-499F-B915-5B4918E5C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93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AAD6C-DB78-4FD5-83E3-D9DA48052E44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CDAC-5CF0-499F-B915-5B4918E5C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7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AAD6C-DB78-4FD5-83E3-D9DA48052E44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CDAC-5CF0-499F-B915-5B4918E5C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0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AAD6C-DB78-4FD5-83E3-D9DA48052E44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CDAC-5CF0-499F-B915-5B4918E5C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37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AAD6C-DB78-4FD5-83E3-D9DA48052E44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CDAC-5CF0-499F-B915-5B4918E5C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53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AAD6C-DB78-4FD5-83E3-D9DA48052E44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CDAC-5CF0-499F-B915-5B4918E5C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6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AAD6C-DB78-4FD5-83E3-D9DA48052E44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CDAC-5CF0-499F-B915-5B4918E5C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9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AAD6C-DB78-4FD5-83E3-D9DA48052E44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CDAC-5CF0-499F-B915-5B4918E5C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99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AAD6C-DB78-4FD5-83E3-D9DA48052E44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CDAC-5CF0-499F-B915-5B4918E5C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0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AAD6C-DB78-4FD5-83E3-D9DA48052E44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1CDAC-5CF0-499F-B915-5B4918E5C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62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AAD6C-DB78-4FD5-83E3-D9DA48052E44}" type="datetimeFigureOut">
              <a:rPr lang="en-US" smtClean="0"/>
              <a:pPr/>
              <a:t>3/9/2018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1CDAC-5CF0-499F-B915-5B4918E5C3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440289"/>
            <a:ext cx="9144000" cy="715153"/>
          </a:xfrm>
          <a:prstGeom prst="rect">
            <a:avLst/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" name="Group 8"/>
          <p:cNvGrpSpPr/>
          <p:nvPr/>
        </p:nvGrpSpPr>
        <p:grpSpPr>
          <a:xfrm>
            <a:off x="7812360" y="56571"/>
            <a:ext cx="1140164" cy="1245729"/>
            <a:chOff x="7305669" y="56571"/>
            <a:chExt cx="1646855" cy="1428213"/>
          </a:xfrm>
        </p:grpSpPr>
        <p:sp>
          <p:nvSpPr>
            <p:cNvPr id="14" name="Flowchart: Delay 13"/>
            <p:cNvSpPr/>
            <p:nvPr/>
          </p:nvSpPr>
          <p:spPr>
            <a:xfrm rot="5400000">
              <a:off x="7946024" y="479463"/>
              <a:ext cx="364966" cy="1645675"/>
            </a:xfrm>
            <a:prstGeom prst="flowChartDelay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h-TH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308304" y="56571"/>
              <a:ext cx="1644220" cy="13206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h-TH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305669" y="232579"/>
              <a:ext cx="1644220" cy="99616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h-TH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319" y="157775"/>
            <a:ext cx="4319025" cy="2468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472" y="404664"/>
            <a:ext cx="965764" cy="682501"/>
          </a:xfrm>
          <a:prstGeom prst="rect">
            <a:avLst/>
          </a:prstGeom>
        </p:spPr>
      </p:pic>
      <p:grpSp>
        <p:nvGrpSpPr>
          <p:cNvPr id="9" name="Group 16"/>
          <p:cNvGrpSpPr/>
          <p:nvPr/>
        </p:nvGrpSpPr>
        <p:grpSpPr>
          <a:xfrm>
            <a:off x="6228184" y="6425358"/>
            <a:ext cx="2915816" cy="343987"/>
            <a:chOff x="6228184" y="6425358"/>
            <a:chExt cx="2915816" cy="343987"/>
          </a:xfrm>
        </p:grpSpPr>
        <p:sp>
          <p:nvSpPr>
            <p:cNvPr id="18" name="Rectangle 17"/>
            <p:cNvSpPr/>
            <p:nvPr userDrawn="1"/>
          </p:nvSpPr>
          <p:spPr>
            <a:xfrm>
              <a:off x="6228184" y="6425358"/>
              <a:ext cx="2915816" cy="3439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9155" y="6425358"/>
              <a:ext cx="2616407" cy="3439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956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755576" y="1844824"/>
            <a:ext cx="7772400" cy="1470025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SSMAP</a:t>
            </a:r>
            <a:b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ระบบบริการข้อมูลแผนที่ส่งเสริมการเกษตร</a:t>
            </a:r>
            <a:endParaRPr lang="en-U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โดย</a:t>
            </a:r>
          </a:p>
          <a:p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ศูนย์เทคโนโลยีสารสนเทศและการสื่อสาร </a:t>
            </a:r>
          </a:p>
          <a:p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กรมส่งเสริมการเกษตร</a:t>
            </a:r>
            <a:endParaRPr lang="en-US" sz="2800" b="1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มีนาคม 2561</a:t>
            </a:r>
            <a:endParaRPr lang="en-US" sz="2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124744"/>
            <a:ext cx="7933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) แปลงเกษตรกรตามการขึ้นทะเบียนเกษตรกร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(จำแนกตามกลุ่มพืช)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7050" y="4459670"/>
            <a:ext cx="5939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ตัวอย่าง บริเวณ อ.กระทุ่มแบน – อ.บ้านแพ้ว จ.สมุทรสาคร</a:t>
            </a:r>
            <a:endParaRPr lang="th-TH" sz="2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224" y="1735291"/>
            <a:ext cx="6846862" cy="419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27" y="1852825"/>
            <a:ext cx="2085975" cy="3962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Left Arrow 3"/>
          <p:cNvSpPr/>
          <p:nvPr/>
        </p:nvSpPr>
        <p:spPr>
          <a:xfrm>
            <a:off x="2195736" y="3068960"/>
            <a:ext cx="648072" cy="432048"/>
          </a:xfrm>
          <a:prstGeom prst="lef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05200"/>
            <a:ext cx="2038350" cy="4010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Left Arrow 14"/>
          <p:cNvSpPr/>
          <p:nvPr/>
        </p:nvSpPr>
        <p:spPr>
          <a:xfrm rot="10800000">
            <a:off x="5580112" y="3284984"/>
            <a:ext cx="1152128" cy="432048"/>
          </a:xfrm>
          <a:prstGeom prst="lef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TextBox 15"/>
          <p:cNvSpPr txBox="1"/>
          <p:nvPr/>
        </p:nvSpPr>
        <p:spPr>
          <a:xfrm>
            <a:off x="3130586" y="1852825"/>
            <a:ext cx="262443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การแสดงข้อมูลรายแปลง</a:t>
            </a:r>
            <a:endParaRPr lang="th-TH" sz="2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9672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4" y="1709518"/>
            <a:ext cx="8973800" cy="4383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3820" y="1916832"/>
            <a:ext cx="302468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b="1" i="1" dirty="0" smtClean="0">
                <a:latin typeface="TH SarabunPSK" pitchFamily="34" charset="-34"/>
                <a:cs typeface="TH SarabunPSK" pitchFamily="34" charset="-34"/>
              </a:rPr>
              <a:t>แสดงข้อมูล</a:t>
            </a:r>
          </a:p>
          <a:p>
            <a:pPr>
              <a:buFont typeface="Arial" pitchFamily="34" charset="0"/>
              <a:buChar char="•"/>
            </a:pPr>
            <a:r>
              <a:rPr lang="th-TH" sz="2400" b="1" i="1" dirty="0">
                <a:latin typeface="TH SarabunPSK" pitchFamily="34" charset="-34"/>
                <a:cs typeface="TH SarabunPSK" pitchFamily="34" charset="-34"/>
              </a:rPr>
              <a:t>แปลงใหญ่</a:t>
            </a:r>
            <a:r>
              <a:rPr lang="th-TH" sz="2400" b="1" i="1" dirty="0" smtClean="0">
                <a:latin typeface="TH SarabunPSK" pitchFamily="34" charset="-34"/>
                <a:cs typeface="TH SarabunPSK" pitchFamily="34" charset="-34"/>
              </a:rPr>
              <a:t>จำแนกสีตาม</a:t>
            </a:r>
            <a:r>
              <a:rPr lang="th-TH" sz="2400" b="1" i="1" dirty="0">
                <a:latin typeface="TH SarabunPSK" pitchFamily="34" charset="-34"/>
                <a:cs typeface="TH SarabunPSK" pitchFamily="34" charset="-34"/>
              </a:rPr>
              <a:t>กลุ่มพืช</a:t>
            </a:r>
          </a:p>
          <a:p>
            <a:pPr>
              <a:buFont typeface="Arial" pitchFamily="34" charset="0"/>
              <a:buChar char="•"/>
            </a:pPr>
            <a:r>
              <a:rPr lang="th-TH" sz="2400" b="1" i="1" dirty="0" smtClean="0">
                <a:latin typeface="TH SarabunPSK" pitchFamily="34" charset="-34"/>
                <a:cs typeface="TH SarabunPSK" pitchFamily="34" charset="-34"/>
              </a:rPr>
              <a:t>ตำแหน่งแปลงใหญ่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1124744"/>
            <a:ext cx="5976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ข้อมูลแปลงใหญ่ที่ได้จากการวาดแปลงทะเบียนเกษตรกร</a:t>
            </a:r>
            <a:endParaRPr lang="en-US" sz="28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6104"/>
            <a:ext cx="9129651" cy="311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76056" y="5007039"/>
            <a:ext cx="3456384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การแสดงข้อมูลรูปแปลงใหญ่ </a:t>
            </a:r>
          </a:p>
          <a:p>
            <a:r>
              <a:rPr lang="th-TH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บริเวณ ภาคเหนือตอนล่าง</a:t>
            </a:r>
            <a:endParaRPr lang="th-TH" sz="32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41168"/>
            <a:ext cx="1123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478" y="5074518"/>
            <a:ext cx="150495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074518"/>
            <a:ext cx="117157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7504" y="1124744"/>
            <a:ext cx="8470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.1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ข้อมูลแปลงใหญ่ที่ได้จากการวาดแปลงทะเบียนเกษตรกร (จำแนกสีตามกลุ่มพืช)</a:t>
            </a:r>
            <a:endParaRPr lang="en-US" sz="28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102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5081736"/>
            <a:ext cx="3456384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การแสดงข้อมูลรูปแปลงใหญ่ </a:t>
            </a:r>
          </a:p>
          <a:p>
            <a:r>
              <a:rPr lang="th-TH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บริเวณ จังหวัดพิจิตร</a:t>
            </a:r>
            <a:endParaRPr lang="th-TH" sz="32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41168"/>
            <a:ext cx="1123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478" y="5074518"/>
            <a:ext cx="150495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074518"/>
            <a:ext cx="117157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08" y="1700391"/>
            <a:ext cx="8460432" cy="301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2" y="1721475"/>
            <a:ext cx="1980828" cy="3118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Left Arrow 11"/>
          <p:cNvSpPr/>
          <p:nvPr/>
        </p:nvSpPr>
        <p:spPr>
          <a:xfrm>
            <a:off x="1875916" y="2995851"/>
            <a:ext cx="967891" cy="432048"/>
          </a:xfrm>
          <a:prstGeom prst="lef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115" y="1668859"/>
            <a:ext cx="2624061" cy="32927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Left Arrow 13"/>
          <p:cNvSpPr/>
          <p:nvPr/>
        </p:nvSpPr>
        <p:spPr>
          <a:xfrm rot="10800000">
            <a:off x="5796135" y="2995851"/>
            <a:ext cx="688979" cy="432048"/>
          </a:xfrm>
          <a:prstGeom prst="lef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TextBox 14"/>
          <p:cNvSpPr txBox="1"/>
          <p:nvPr/>
        </p:nvSpPr>
        <p:spPr>
          <a:xfrm>
            <a:off x="107504" y="1124744"/>
            <a:ext cx="8470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.1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ข้อมูลแปลงใหญ่ที่ได้จากการวาดแปลงทะเบียนเกษตรกร (จำแนกสีตามกลุ่มพืช)</a:t>
            </a:r>
            <a:endParaRPr lang="en-US" sz="28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8378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124744"/>
            <a:ext cx="9292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.2) 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ข้อมูลแปลงใหญ่ที่ได้จากการวาดแปลงทะเบียนเกษตรกร (แสดงบริเวณตำแหน่งของแปลงใหญ่)</a:t>
            </a:r>
            <a:endParaRPr lang="en-US" sz="2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8" y="1730603"/>
            <a:ext cx="9012215" cy="3195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71800" y="5081736"/>
            <a:ext cx="4176464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การแสดงข้อมูลตำแหน่งแปลงใหญ่ </a:t>
            </a:r>
          </a:p>
          <a:p>
            <a:pPr algn="ctr"/>
            <a:r>
              <a:rPr lang="th-TH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บริเวณ จังหวัดสุรินทร์</a:t>
            </a:r>
            <a:endParaRPr lang="th-TH" sz="32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671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124744"/>
            <a:ext cx="9292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.2) 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ข้อมูลแปลงใหญ่ที่ได้จากการวาดแปลงทะเบียนเกษตรกร (แสดงบริเวณตำแหน่งของแปลงใหญ่)</a:t>
            </a:r>
            <a:endParaRPr lang="en-US" sz="2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8705" y="5373216"/>
            <a:ext cx="4464496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การแสดงข้อมูลตำแหน่งแปลงใหญ่ </a:t>
            </a:r>
          </a:p>
          <a:p>
            <a:pPr algn="ctr"/>
            <a:r>
              <a:rPr lang="th-TH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บริเวณ จังหวัดราชบุรี</a:t>
            </a:r>
            <a:endParaRPr lang="th-TH" sz="32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58987"/>
            <a:ext cx="3073909" cy="3527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9519"/>
            <a:ext cx="4396214" cy="3576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Left Arrow 7"/>
          <p:cNvSpPr/>
          <p:nvPr/>
        </p:nvSpPr>
        <p:spPr>
          <a:xfrm>
            <a:off x="3419872" y="4183608"/>
            <a:ext cx="2702163" cy="432048"/>
          </a:xfrm>
          <a:prstGeom prst="lef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066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124744"/>
            <a:ext cx="9292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.2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ข้อมูลแปลงใหญ่ที่ได้จากการวาดแปลงทะเบียนเกษตรกร (แสดงบริเวณตำแหน่งของแปลงใหญ่)</a:t>
            </a:r>
            <a:endParaRPr lang="en-US" sz="2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13215"/>
            <a:ext cx="3513753" cy="45240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13215"/>
            <a:ext cx="5034034" cy="2520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016" y="4397037"/>
            <a:ext cx="3264272" cy="18283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81340" y="4676943"/>
            <a:ext cx="175515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สามารถระบุ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จำนวนแปลงใหญ่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ในแต่ละบริเวณได้</a:t>
            </a:r>
            <a:endParaRPr lang="th-TH" sz="2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6544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124744"/>
            <a:ext cx="7412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แผนที่แปลงใหญ่ </a:t>
            </a:r>
            <a:r>
              <a:rPr lang="th-TH" sz="2800" b="1" u="sng" dirty="0" smtClean="0">
                <a:latin typeface="TH SarabunPSK" pitchFamily="34" charset="-34"/>
                <a:cs typeface="TH SarabunPSK" pitchFamily="34" charset="-34"/>
              </a:rPr>
              <a:t>จากการวาดแปลงทะเบียนเกษตรกร 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(ณ 31 สิงหาคม 2560)</a:t>
            </a:r>
            <a:endParaRPr lang="en-US" sz="2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628800" y="4705686"/>
            <a:ext cx="175515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สามารถระบุ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จำนวนแปลงใหญ่</a:t>
            </a:r>
          </a:p>
          <a:p>
            <a:pPr algn="ctr"/>
            <a:r>
              <a:rPr lang="th-TH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ในแต่ละบริเวณได้</a:t>
            </a:r>
            <a:endParaRPr lang="th-TH" sz="2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15634" y="1567572"/>
            <a:ext cx="2968533" cy="5173795"/>
            <a:chOff x="3449960" y="1559437"/>
            <a:chExt cx="2808312" cy="4936486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9960" y="1559437"/>
              <a:ext cx="2808312" cy="4936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436096" y="4027680"/>
              <a:ext cx="822176" cy="24682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227" y="1647964"/>
            <a:ext cx="2814534" cy="399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20710" y="5733256"/>
            <a:ext cx="225574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รวม  1,435 แปลง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8" y="1698714"/>
            <a:ext cx="3028413" cy="109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8" y="3284983"/>
            <a:ext cx="3023244" cy="248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8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124744"/>
            <a:ext cx="4889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) พื้นที่แนะนำการปรับเปลี่ยนการปลูกพืช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30403"/>
            <a:ext cx="8784976" cy="4593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986098" y="3461247"/>
            <a:ext cx="1979712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b="1" i="1" dirty="0" smtClean="0">
                <a:latin typeface="TH SarabunPSK" pitchFamily="34" charset="-34"/>
                <a:cs typeface="TH SarabunPSK" pitchFamily="34" charset="-34"/>
              </a:rPr>
              <a:t>ประกอบด้วย</a:t>
            </a:r>
          </a:p>
          <a:p>
            <a:pPr>
              <a:buFont typeface="Arial" pitchFamily="34" charset="0"/>
              <a:buChar char="•"/>
            </a:pPr>
            <a:r>
              <a:rPr lang="th-TH" b="1" i="1" dirty="0" smtClean="0">
                <a:latin typeface="TH SarabunPSK" pitchFamily="34" charset="-34"/>
                <a:cs typeface="TH SarabunPSK" pitchFamily="34" charset="-34"/>
              </a:rPr>
              <a:t>พื้นที่ไม่เหมาะสมในการปลูกข้าว แต่เหมาะสมสำหรับปลูกอ้อยโรงงาน</a:t>
            </a:r>
          </a:p>
          <a:p>
            <a:pPr>
              <a:buFont typeface="Arial" pitchFamily="34" charset="0"/>
              <a:buChar char="•"/>
            </a:pPr>
            <a:r>
              <a:rPr lang="th-TH" b="1" i="1" dirty="0" smtClean="0">
                <a:latin typeface="TH SarabunPSK" pitchFamily="34" charset="-34"/>
                <a:cs typeface="TH SarabunPSK" pitchFamily="34" charset="-34"/>
              </a:rPr>
              <a:t>พื้นที่ไม่เหมาะสมในการปลูกยางพารา แต่เหมาะสมสำหรับการปลูกปาล์มน้ำมัน</a:t>
            </a:r>
          </a:p>
          <a:p>
            <a:pPr>
              <a:buFont typeface="Arial" pitchFamily="34" charset="0"/>
              <a:buChar char="•"/>
            </a:pPr>
            <a:r>
              <a:rPr lang="th-TH" b="1" i="1" dirty="0" smtClean="0">
                <a:latin typeface="TH SarabunPSK" pitchFamily="34" charset="-34"/>
                <a:cs typeface="TH SarabunPSK" pitchFamily="34" charset="-34"/>
              </a:rPr>
              <a:t>พื้นที่เหมาะสมต่อการปลูกข้าวโพดฤดูแล้ง ในเขตนาชลประทาน</a:t>
            </a:r>
            <a:endParaRPr lang="en-US" b="1" i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9" y="1664987"/>
            <a:ext cx="8269547" cy="4671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124744"/>
            <a:ext cx="4272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) แหล่งรับซื้อผลผลิตทางการเกษตร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3" y="2276872"/>
            <a:ext cx="2718423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20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ระบบบริการข้อมูลแผนที่ส่งเสริมการเกษตร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SSMAP 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คือ ระบบที่ให้บริการข้อมูลแผนที่ส่งเสริมการเกษตรแก่เจ้าหน้าที่กรมส่งเสริมการเกษตร เพื่อใช้เป็นคลังข้อมูลแผนที่ และนำข้อมูลแผนที่มาประมวลผล วิเคราะห์ข้อมูล ประกอบการจัดทำแผนพัฒนาการเกษตรและงานโครงการส่งเสริมการเกษตรต่าง ๆ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124744"/>
            <a:ext cx="4923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6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) ตำแหน่งและรายละเอียดตลาดเกษตรกร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27248"/>
            <a:ext cx="7056784" cy="4644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88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124744"/>
            <a:ext cx="6524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7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) ตำแหน่งและรายละเอียดของแหล่งท่องเที่ยวเชิงเกษตร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1135"/>
            <a:ext cx="7128792" cy="4740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35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124744"/>
            <a:ext cx="3946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8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) ตำแหน่งแปลงปลูกพืชสมุนไพร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9519"/>
            <a:ext cx="6596962" cy="47190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96" y="2492895"/>
            <a:ext cx="1783928" cy="393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47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28850"/>
            <a:ext cx="6912768" cy="4374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124744"/>
            <a:ext cx="5838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9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) ข้อมูลสำหรับติดตามสถานการณ์พื้นที่การเกษตร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537628"/>
            <a:ext cx="7762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9.1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) ข้อมูลหนอนหัวดำมะพร้าวระบาด----ข้อมูลติดตามการเจาะลำต้นมะพร้าว</a:t>
            </a:r>
            <a:endParaRPr lang="en-US" sz="2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35" y="3408809"/>
            <a:ext cx="2044248" cy="80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18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124744"/>
            <a:ext cx="5838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9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) ข้อมูลสำหรับติดตามสถานการณ์พื้นที่การเกษตร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537628"/>
            <a:ext cx="6776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9.1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) ข้อมูลหนอนหัวดำมะพร้าวระบาด----ข้อมูลติดตามพ่นยาทางใบ</a:t>
            </a:r>
            <a:endParaRPr lang="en-US" sz="2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7161065" cy="4217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56992"/>
            <a:ext cx="234315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35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124744"/>
            <a:ext cx="5838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9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) ข้อมูลสำหรับติดตามสถานการณ์พื้นที่การเกษตร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537628"/>
            <a:ext cx="6768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9.1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) ข้อมูลหนอนหัวดำมะพร้าวระบาด----ข้อมูลการปล่อยแตนเบียน</a:t>
            </a:r>
            <a:endParaRPr lang="en-US" sz="2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998" y="2029718"/>
            <a:ext cx="5882322" cy="4370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998" y="3356992"/>
            <a:ext cx="2130571" cy="150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21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124744"/>
            <a:ext cx="5838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9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) ข้อมูลสำหรับติดตามสถานการณ์พื้นที่การเกษตร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537628"/>
            <a:ext cx="3871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H SarabunPSK" pitchFamily="34" charset="-34"/>
                <a:cs typeface="TH SarabunPSK" pitchFamily="34" charset="-34"/>
              </a:rPr>
              <a:t>9</a:t>
            </a:r>
            <a:r>
              <a:rPr lang="en-US" sz="2800" b="1" dirty="0" smtClean="0">
                <a:latin typeface="TH SarabunPSK" pitchFamily="34" charset="-34"/>
                <a:cs typeface="TH SarabunPSK" pitchFamily="34" charset="-34"/>
              </a:rPr>
              <a:t>.2</a:t>
            </a:r>
            <a:r>
              <a:rPr lang="th-TH" sz="2800" b="1" dirty="0" smtClean="0">
                <a:latin typeface="TH SarabunPSK" pitchFamily="34" charset="-34"/>
                <a:cs typeface="TH SarabunPSK" pitchFamily="34" charset="-34"/>
              </a:rPr>
              <a:t>) สถานการณ์น้ำเค็มรุกพื้นที่เกษตร</a:t>
            </a:r>
            <a:endParaRPr lang="en-US" sz="2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61" y="2132856"/>
            <a:ext cx="8933135" cy="432048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836" y="1706218"/>
            <a:ext cx="6689412" cy="515178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124744"/>
            <a:ext cx="5125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10) ที่ตั้งสำนักงาน และหน่วยงานที่เกี่ยวข้อง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8224" y="1916832"/>
            <a:ext cx="2555776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ประกอบด้วย</a:t>
            </a:r>
          </a:p>
          <a:p>
            <a:pPr>
              <a:buFont typeface="Arial" pitchFamily="34" charset="0"/>
              <a:buChar char="•"/>
            </a:pPr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สำนักงานส่งเสริมและพัฒนาการเกษตรเขต (</a:t>
            </a:r>
            <a:r>
              <a:rPr lang="th-TH" sz="2000" b="1" i="1" dirty="0" err="1" smtClean="0">
                <a:latin typeface="TH SarabunPSK" pitchFamily="34" charset="-34"/>
                <a:cs typeface="TH SarabunPSK" pitchFamily="34" charset="-34"/>
              </a:rPr>
              <a:t>สสก.</a:t>
            </a:r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สำนักงานเกษตรจังหวัด</a:t>
            </a:r>
          </a:p>
          <a:p>
            <a:pPr>
              <a:buFont typeface="Arial" pitchFamily="34" charset="0"/>
              <a:buChar char="•"/>
            </a:pPr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สำนักงานเกษตรอำเภอ</a:t>
            </a:r>
          </a:p>
          <a:p>
            <a:pPr>
              <a:buFont typeface="Arial" pitchFamily="34" charset="0"/>
              <a:buChar char="•"/>
            </a:pPr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ศูนย์ปฏิบัติการส่งเสริมและพัฒนาการเกษตร</a:t>
            </a:r>
          </a:p>
          <a:p>
            <a:pPr>
              <a:buFont typeface="Arial" pitchFamily="34" charset="0"/>
              <a:buChar char="•"/>
            </a:pPr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ศูนย์เรียนรู้เพื่อเพิ่มประสิทธิภาพการผลิตสินค้าเกษตร (</a:t>
            </a:r>
            <a:r>
              <a:rPr lang="th-TH" sz="2000" b="1" i="1" dirty="0" err="1" smtClean="0">
                <a:latin typeface="TH SarabunPSK" pitchFamily="34" charset="-34"/>
                <a:cs typeface="TH SarabunPSK" pitchFamily="34" charset="-34"/>
              </a:rPr>
              <a:t>ศพก.</a:t>
            </a:r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ศูนย์จัดการดินปุ๋ยชุมชน (</a:t>
            </a:r>
            <a:r>
              <a:rPr lang="th-TH" sz="2000" b="1" i="1" dirty="0" err="1" smtClean="0">
                <a:latin typeface="TH SarabunPSK" pitchFamily="34" charset="-34"/>
                <a:cs typeface="TH SarabunPSK" pitchFamily="34" charset="-34"/>
              </a:rPr>
              <a:t>ศดปช.</a:t>
            </a:r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th-TH" sz="2000" b="1" i="1" dirty="0" err="1" smtClean="0">
                <a:latin typeface="TH SarabunPSK" pitchFamily="34" charset="-34"/>
                <a:cs typeface="TH SarabunPSK" pitchFamily="34" charset="-34"/>
              </a:rPr>
              <a:t>ศบกต.</a:t>
            </a:r>
            <a:endParaRPr lang="th-TH" sz="2000" b="1" i="1" dirty="0" smtClean="0">
              <a:latin typeface="TH SarabunPSK" pitchFamily="34" charset="-34"/>
              <a:cs typeface="TH SarabunPSK" pitchFamily="34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แหล่งท่องเที่ยวเชิง</a:t>
            </a:r>
            <a:r>
              <a:rPr lang="th-TH" sz="2000" b="1" i="1" dirty="0" err="1" smtClean="0">
                <a:latin typeface="TH SarabunPSK" pitchFamily="34" charset="-34"/>
                <a:cs typeface="TH SarabunPSK" pitchFamily="34" charset="-34"/>
              </a:rPr>
              <a:t>เกษตรก</a:t>
            </a:r>
            <a:endParaRPr lang="en-US" sz="2000" b="1" i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124744"/>
            <a:ext cx="8783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11) โครงการส่งเสริมการปลูกพืช (โครงการข้าวโพดเลี้ยงสัตว์/พืชหลากหลาย)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8224" y="1916832"/>
            <a:ext cx="255577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ติดตามความก้าวหน้ารายแปลง</a:t>
            </a:r>
          </a:p>
          <a:p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เกษตรกร</a:t>
            </a:r>
          </a:p>
          <a:p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ในการดำเนินงานโครงการ</a:t>
            </a:r>
          </a:p>
          <a:p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ส่งเสริมการปลูกพืช</a:t>
            </a:r>
            <a:endParaRPr lang="en-US" sz="2000" b="1" i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203032" cy="4525963"/>
          </a:xfrm>
        </p:spPr>
        <p:txBody>
          <a:bodyPr/>
          <a:lstStyle/>
          <a:p>
            <a:endParaRPr lang="th-T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36928"/>
            <a:ext cx="6009684" cy="385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780928"/>
            <a:ext cx="1956325" cy="258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61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124744"/>
            <a:ext cx="879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12)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พิกัดแปลงโครงการปรับเปลี่ยนพื้นที่ปลูกข้าวไม่เหมาะสมเป็นเกษตรกรรมทางเลือกอื่น ปี 2559/60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8224" y="1916832"/>
            <a:ext cx="2555776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ตำแหน่งแปลงที่เข้าร่วมโครงการ</a:t>
            </a:r>
          </a:p>
          <a:p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พร้อมรายละเอียด</a:t>
            </a:r>
          </a:p>
          <a:p>
            <a:endParaRPr lang="th-TH" sz="2000" b="1" i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สามารถนำไปซ้อนทับกับข้อมูล</a:t>
            </a:r>
          </a:p>
          <a:p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ความเหมาะสมของการปลูกพืช</a:t>
            </a:r>
          </a:p>
          <a:p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เศรษฐกิจ 13 ชนิด (</a:t>
            </a:r>
            <a:r>
              <a:rPr lang="en-US" sz="2000" b="1" i="1" dirty="0" smtClean="0">
                <a:latin typeface="TH SarabunPSK" pitchFamily="34" charset="-34"/>
                <a:cs typeface="TH SarabunPSK" pitchFamily="34" charset="-34"/>
              </a:rPr>
              <a:t>Zoning</a:t>
            </a:r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en-US" sz="2000" b="1" i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ของกรมพัฒนาที่ดินได้ </a:t>
            </a:r>
          </a:p>
          <a:p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เพื่อตรวจสอบว่าแปลงที่เข้าร่วม</a:t>
            </a:r>
          </a:p>
          <a:p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โครงการอยู่ในพื้นที่ความเหมาะสม</a:t>
            </a:r>
          </a:p>
          <a:p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ระดับใด (</a:t>
            </a:r>
            <a:r>
              <a:rPr lang="en-US" sz="2000" b="1" i="1" dirty="0" smtClean="0">
                <a:latin typeface="TH SarabunPSK" pitchFamily="34" charset="-34"/>
                <a:cs typeface="TH SarabunPSK" pitchFamily="34" charset="-34"/>
              </a:rPr>
              <a:t>S1 S2 S3 N</a:t>
            </a:r>
            <a:r>
              <a:rPr lang="th-TH" sz="2000" b="1" i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sz="2000" b="1" i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203032" cy="4525963"/>
          </a:xfrm>
        </p:spPr>
        <p:txBody>
          <a:bodyPr/>
          <a:lstStyle/>
          <a:p>
            <a:endParaRPr lang="th-TH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780928"/>
            <a:ext cx="1956325" cy="258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84" y="1744965"/>
            <a:ext cx="6401514" cy="4336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481" y="2432983"/>
            <a:ext cx="24765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70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ระบบบริการข้อมูลแผนที่ส่งเสริมการเกษตร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325" y="1268760"/>
            <a:ext cx="881731" cy="1008112"/>
          </a:xfrm>
        </p:spPr>
      </p:pic>
      <p:sp>
        <p:nvSpPr>
          <p:cNvPr id="6" name="Rounded Rectangle 5"/>
          <p:cNvSpPr/>
          <p:nvPr/>
        </p:nvSpPr>
        <p:spPr>
          <a:xfrm>
            <a:off x="683568" y="2370609"/>
            <a:ext cx="1512168" cy="4320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Shapefile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05808" y="3140782"/>
            <a:ext cx="1728192" cy="57606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4067944" y="4293096"/>
            <a:ext cx="1224136" cy="5760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731" y="5500811"/>
            <a:ext cx="1438562" cy="108012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660232" y="2501280"/>
            <a:ext cx="1512168" cy="43204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7" name="Straight Connector 16"/>
          <p:cNvCxnSpPr>
            <a:stCxn id="6" idx="0"/>
          </p:cNvCxnSpPr>
          <p:nvPr/>
        </p:nvCxnSpPr>
        <p:spPr>
          <a:xfrm flipV="1">
            <a:off x="1439652" y="1794545"/>
            <a:ext cx="0" cy="57606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5" idx="1"/>
          </p:cNvCxnSpPr>
          <p:nvPr/>
        </p:nvCxnSpPr>
        <p:spPr>
          <a:xfrm>
            <a:off x="1439652" y="1772816"/>
            <a:ext cx="2754673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5" idx="3"/>
          </p:cNvCxnSpPr>
          <p:nvPr/>
        </p:nvCxnSpPr>
        <p:spPr>
          <a:xfrm>
            <a:off x="5076056" y="1772816"/>
            <a:ext cx="2340260" cy="1297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3" idx="0"/>
          </p:cNvCxnSpPr>
          <p:nvPr/>
        </p:nvCxnSpPr>
        <p:spPr>
          <a:xfrm>
            <a:off x="7416316" y="1785789"/>
            <a:ext cx="0" cy="71549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13" idx="2"/>
          </p:cNvCxnSpPr>
          <p:nvPr/>
        </p:nvCxnSpPr>
        <p:spPr>
          <a:xfrm rot="5400000">
            <a:off x="6250378" y="2263062"/>
            <a:ext cx="495672" cy="1836204"/>
          </a:xfrm>
          <a:prstGeom prst="bentConnector2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2"/>
            <a:endCxn id="10" idx="0"/>
          </p:cNvCxnSpPr>
          <p:nvPr/>
        </p:nvCxnSpPr>
        <p:spPr>
          <a:xfrm>
            <a:off x="4669904" y="3716846"/>
            <a:ext cx="10108" cy="57625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2" idx="0"/>
            <a:endCxn id="10" idx="2"/>
          </p:cNvCxnSpPr>
          <p:nvPr/>
        </p:nvCxnSpPr>
        <p:spPr>
          <a:xfrm flipV="1">
            <a:off x="4680012" y="4869160"/>
            <a:ext cx="0" cy="63165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6839941" y="2532638"/>
            <a:ext cx="1152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Geoserver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85006" y="2169676"/>
            <a:ext cx="1779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Postgres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th-TH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Postgis</a:t>
            </a:r>
            <a:r>
              <a:rPr lang="th-TH" dirty="0" smtClean="0">
                <a:solidFill>
                  <a:srgbClr val="FF0000"/>
                </a:solidFill>
              </a:rPr>
              <a:t>)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923928" y="3244335"/>
            <a:ext cx="1475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</a:rPr>
              <a:t>Openlayer</a:t>
            </a:r>
            <a:endParaRPr lang="th-TH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023219" y="4350295"/>
            <a:ext cx="13135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Web GIS</a:t>
            </a:r>
            <a:endParaRPr lang="th-TH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2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ระบบบริการข้อมูลแผนที่ส่งเสริมการเกษตร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th-TH" sz="8000" b="1" dirty="0" smtClean="0">
              <a:latin typeface="TH SarabunPSK" pitchFamily="34" charset="-34"/>
              <a:cs typeface="TH SarabunPSK" pitchFamily="34" charset="-34"/>
            </a:endParaRPr>
          </a:p>
          <a:p>
            <a:pPr marL="0" indent="0" algn="ctr">
              <a:buNone/>
            </a:pPr>
            <a:r>
              <a:rPr lang="th-TH" sz="8000" b="1" dirty="0" smtClean="0">
                <a:latin typeface="TH SarabunPSK" pitchFamily="34" charset="-34"/>
                <a:cs typeface="TH SarabunPSK" pitchFamily="34" charset="-34"/>
              </a:rPr>
              <a:t>ตัวอย่างการนำไปใช้งาน</a:t>
            </a:r>
          </a:p>
        </p:txBody>
      </p:sp>
    </p:spTree>
    <p:extLst>
      <p:ext uri="{BB962C8B-B14F-4D97-AF65-F5344CB8AC3E}">
        <p14:creationId xmlns:p14="http://schemas.microsoft.com/office/powerpoint/2010/main" val="20770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ตัวอย่างการนำไปใช้งาน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124744"/>
            <a:ext cx="4684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หาพื้นที่เป้าหมายปรับเปลี่ยนการปลูกพืช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700808"/>
            <a:ext cx="8220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ใช้การ 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Swipe Layer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เพื่อเปรียบเทียบพื้นที่ปลูกข้าวที่อยู่ในพื้นที่ไม่เหมาะสม แต่อยู่ในพื้นที่เหมาะสมสำหรับปลูกอ้อย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8712968" cy="4104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Oval 2"/>
          <p:cNvSpPr/>
          <p:nvPr/>
        </p:nvSpPr>
        <p:spPr>
          <a:xfrm>
            <a:off x="3275856" y="3789040"/>
            <a:ext cx="1944216" cy="1368152"/>
          </a:xfrm>
          <a:prstGeom prst="ellipse">
            <a:avLst/>
          </a:prstGeom>
          <a:noFill/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Left Arrow 3"/>
          <p:cNvSpPr/>
          <p:nvPr/>
        </p:nvSpPr>
        <p:spPr>
          <a:xfrm>
            <a:off x="5220072" y="4064878"/>
            <a:ext cx="1335360" cy="594066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6444208" y="3951058"/>
            <a:ext cx="2201244" cy="13234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sz="4000" dirty="0" smtClean="0">
                <a:latin typeface="TH SarabunIT๙" pitchFamily="34" charset="-34"/>
                <a:cs typeface="TH SarabunIT๙" pitchFamily="34" charset="-34"/>
              </a:rPr>
              <a:t>แปลงเกษตรกร</a:t>
            </a:r>
          </a:p>
          <a:p>
            <a:r>
              <a:rPr lang="th-TH" sz="4000" dirty="0" smtClean="0">
                <a:latin typeface="TH SarabunIT๙" pitchFamily="34" charset="-34"/>
                <a:cs typeface="TH SarabunIT๙" pitchFamily="34" charset="-34"/>
              </a:rPr>
              <a:t>เป้าหมาย</a:t>
            </a:r>
            <a:endParaRPr lang="th-TH" sz="40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6837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5" y="2100918"/>
            <a:ext cx="8346704" cy="4574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ตัวอย่างการนำไปใช้งาน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124744"/>
            <a:ext cx="7805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ตรวจสอบความเหมาะสมของตำแหน่งแปลงปรับเปลี่ยนการปลูกข้าว 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700808"/>
            <a:ext cx="7050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นำตำแหน่งแปลงปรับเปลี่ยนฯ ที่เข้าร่วมโครงการ ซ้อนกับชั้นข้อมูลความเหมาะสมฯ (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Zoning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) ข้าว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Left Arrow 3"/>
          <p:cNvSpPr/>
          <p:nvPr/>
        </p:nvSpPr>
        <p:spPr>
          <a:xfrm rot="7107907">
            <a:off x="4975600" y="4670523"/>
            <a:ext cx="1119336" cy="437856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2054880" y="5131862"/>
            <a:ext cx="3475631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แปลงปรับเปลี่ยน อยู่ใน </a:t>
            </a:r>
            <a:r>
              <a:rPr lang="en-US" sz="3200" dirty="0" smtClean="0">
                <a:latin typeface="TH SarabunIT๙" pitchFamily="34" charset="-34"/>
                <a:cs typeface="TH SarabunIT๙" pitchFamily="34" charset="-34"/>
              </a:rPr>
              <a:t>N </a:t>
            </a:r>
            <a:r>
              <a:rPr lang="th-TH" sz="3200" dirty="0" smtClean="0">
                <a:latin typeface="TH SarabunIT๙" pitchFamily="34" charset="-34"/>
                <a:cs typeface="TH SarabunIT๙" pitchFamily="34" charset="-34"/>
              </a:rPr>
              <a:t>ข้าว</a:t>
            </a:r>
            <a:endParaRPr lang="th-TH" sz="3200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0" name="Left Arrow 9"/>
          <p:cNvSpPr/>
          <p:nvPr/>
        </p:nvSpPr>
        <p:spPr>
          <a:xfrm rot="18949857">
            <a:off x="4416856" y="3174910"/>
            <a:ext cx="1119336" cy="437856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4010175" y="2585229"/>
            <a:ext cx="4786888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sz="2400" dirty="0" smtClean="0">
                <a:latin typeface="TH SarabunIT๙" pitchFamily="34" charset="-34"/>
                <a:cs typeface="TH SarabunIT๙" pitchFamily="34" charset="-34"/>
              </a:rPr>
              <a:t>แปลงปรับเปลี่ยน อยู่ใน </a:t>
            </a:r>
            <a:r>
              <a:rPr lang="en-US" sz="2400" dirty="0" smtClean="0">
                <a:latin typeface="TH SarabunIT๙" pitchFamily="34" charset="-34"/>
                <a:cs typeface="TH SarabunIT๙" pitchFamily="34" charset="-34"/>
              </a:rPr>
              <a:t>S2 </a:t>
            </a:r>
            <a:r>
              <a:rPr lang="th-TH" sz="2400" dirty="0" smtClean="0">
                <a:latin typeface="TH SarabunIT๙" pitchFamily="34" charset="-34"/>
                <a:cs typeface="TH SarabunIT๙" pitchFamily="34" charset="-34"/>
              </a:rPr>
              <a:t>ข้าว ควรพิจารณาหาแปลงอื่น</a:t>
            </a:r>
            <a:endParaRPr lang="th-TH" sz="24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247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89272"/>
            <a:ext cx="5349546" cy="5892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2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doae_2\Desktop\logo_black_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924944"/>
            <a:ext cx="2232248" cy="22322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http://ssmap.doae.go.th/ssmap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602439" y="3244334"/>
            <a:ext cx="1939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ssmap.doae.go.th/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82874"/>
            <a:ext cx="4072111" cy="486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http://ssmap.doae.go.th/ssmap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602439" y="3244334"/>
            <a:ext cx="1939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ssmap.doae.go.th/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35336"/>
            <a:ext cx="8239820" cy="4671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11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9519"/>
            <a:ext cx="8928992" cy="4383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124744"/>
            <a:ext cx="7840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) แปลงเกษตรกรตามการขึ้นทะเบียนเกษตรกร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(จำแนกตามกลุ่มพืช)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124744"/>
            <a:ext cx="7840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) แปลงเกษตรกรตามการขึ้นทะเบียนเกษตรกร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(จำแนกตามกลุ่มพืช)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" y="1736403"/>
            <a:ext cx="9085722" cy="313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13176"/>
            <a:ext cx="981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178" y="5051276"/>
            <a:ext cx="257175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295" y="5056038"/>
            <a:ext cx="27051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195" y="5056038"/>
            <a:ext cx="14097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82759" y="4293096"/>
            <a:ext cx="545373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ตัวอย่างรูปแปลง บริเวณ จ.สิงห์บุรี จ.ลพบุรี จ.ชัยนาท</a:t>
            </a:r>
            <a:endParaRPr lang="th-TH" sz="2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5721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124744"/>
            <a:ext cx="7933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) แปลงเกษตรกรตามการขึ้นทะเบียนเกษตรกร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(จำแนกตามกลุ่มพืช)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628800"/>
            <a:ext cx="8960604" cy="3303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13176"/>
            <a:ext cx="981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178" y="5051276"/>
            <a:ext cx="257175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295" y="5056038"/>
            <a:ext cx="27051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195" y="5056038"/>
            <a:ext cx="14097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19390" y="4381761"/>
            <a:ext cx="511710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ตัวอย่างรูปแปลง บริเวณ จ.นครปฐม จ.สมุทรสาคร</a:t>
            </a:r>
            <a:endParaRPr lang="th-TH" sz="2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011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ชั้นข้อมูลแผนที่ที่ให้บริการ</a:t>
            </a:r>
            <a:endParaRPr lang="en-US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124744"/>
            <a:ext cx="7933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) แปลงเกษตรกรตามการขึ้นทะเบียนเกษตรกร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(จำแนกตามกลุ่มพืช)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13176"/>
            <a:ext cx="981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178" y="5051276"/>
            <a:ext cx="257175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295" y="5056038"/>
            <a:ext cx="27051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195" y="5056038"/>
            <a:ext cx="140970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31091"/>
            <a:ext cx="8928992" cy="323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0282" y="4303224"/>
            <a:ext cx="677621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th-TH" sz="2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ตัวอย่างรูปแปลง บริเวณ อ.กระทุ่มแบน – อ.บ้านแพ้ว จ.สมุทรสาคร</a:t>
            </a:r>
            <a:endParaRPr lang="th-TH" sz="2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437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ctc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Abstract_Blue_Bg03_co_48_CrystalGraphics.com_PowerPoint_Templates_trial</Template>
  <TotalTime>783</TotalTime>
  <Words>971</Words>
  <Application>Microsoft Office PowerPoint</Application>
  <PresentationFormat>On-screen Show (4:3)</PresentationFormat>
  <Paragraphs>132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ictc1</vt:lpstr>
      <vt:lpstr>SSMAP ระบบบริการข้อมูลแผนที่ส่งเสริมการเกษตร</vt:lpstr>
      <vt:lpstr>ระบบบริการข้อมูลแผนที่ส่งเสริมการเกษตร</vt:lpstr>
      <vt:lpstr>ระบบบริการข้อมูลแผนที่ส่งเสริมการเกษตร</vt:lpstr>
      <vt:lpstr>http://ssmap.doae.go.th/ssmap</vt:lpstr>
      <vt:lpstr>http://ssmap.doae.go.th/ssmap</vt:lpstr>
      <vt:lpstr>ชั้นข้อมูลแผนที่ที่ให้บริการ</vt:lpstr>
      <vt:lpstr>ชั้นข้อมูลแผนที่ที่ให้บริการ</vt:lpstr>
      <vt:lpstr>ชั้นข้อมูลแผนที่ที่ให้บริการ</vt:lpstr>
      <vt:lpstr>ชั้นข้อมูลแผนที่ที่ให้บริการ</vt:lpstr>
      <vt:lpstr>ชั้นข้อมูลแผนที่ที่ให้บริการ</vt:lpstr>
      <vt:lpstr>ชั้นข้อมูลแผนที่ที่ให้บริการ</vt:lpstr>
      <vt:lpstr>ชั้นข้อมูลแผนที่ที่ให้บริการ</vt:lpstr>
      <vt:lpstr>ชั้นข้อมูลแผนที่ที่ให้บริการ</vt:lpstr>
      <vt:lpstr>ชั้นข้อมูลแผนที่ที่ให้บริการ</vt:lpstr>
      <vt:lpstr>ชั้นข้อมูลแผนที่ที่ให้บริการ</vt:lpstr>
      <vt:lpstr>ชั้นข้อมูลแผนที่ที่ให้บริการ</vt:lpstr>
      <vt:lpstr>ชั้นข้อมูลแผนที่ที่ให้บริการ</vt:lpstr>
      <vt:lpstr>ชั้นข้อมูลแผนที่ที่ให้บริการ</vt:lpstr>
      <vt:lpstr>ชั้นข้อมูลแผนที่ที่ให้บริการ</vt:lpstr>
      <vt:lpstr>ชั้นข้อมูลแผนที่ที่ให้บริการ</vt:lpstr>
      <vt:lpstr>ชั้นข้อมูลแผนที่ที่ให้บริการ</vt:lpstr>
      <vt:lpstr>ชั้นข้อมูลแผนที่ที่ให้บริการ</vt:lpstr>
      <vt:lpstr>ชั้นข้อมูลแผนที่ที่ให้บริการ</vt:lpstr>
      <vt:lpstr>ชั้นข้อมูลแผนที่ที่ให้บริการ</vt:lpstr>
      <vt:lpstr>ชั้นข้อมูลแผนที่ที่ให้บริการ</vt:lpstr>
      <vt:lpstr>ชั้นข้อมูลแผนที่ที่ให้บริการ</vt:lpstr>
      <vt:lpstr>ชั้นข้อมูลแผนที่ที่ให้บริการ</vt:lpstr>
      <vt:lpstr>ชั้นข้อมูลแผนที่ที่ให้บริการ</vt:lpstr>
      <vt:lpstr>ชั้นข้อมูลแผนที่ที่ให้บริการ</vt:lpstr>
      <vt:lpstr>ระบบบริการข้อมูลแผนที่ส่งเสริมการเกษตร</vt:lpstr>
      <vt:lpstr>ตัวอย่างการนำไปใช้งาน</vt:lpstr>
      <vt:lpstr>ตัวอย่างการนำไปใช้งาน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Ssmap ระบบบริการข้อมูลแผนที่ส่งเสริมการเกษตร</dc:title>
  <dc:creator>doae_2</dc:creator>
  <cp:lastModifiedBy>Windows User</cp:lastModifiedBy>
  <cp:revision>114</cp:revision>
  <dcterms:created xsi:type="dcterms:W3CDTF">2017-07-07T02:35:16Z</dcterms:created>
  <dcterms:modified xsi:type="dcterms:W3CDTF">2018-03-09T07:08:02Z</dcterms:modified>
</cp:coreProperties>
</file>